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63"/>
  </p:notesMasterIdLst>
  <p:sldIdLst>
    <p:sldId id="256" r:id="rId2"/>
    <p:sldId id="377" r:id="rId3"/>
    <p:sldId id="259" r:id="rId4"/>
    <p:sldId id="379" r:id="rId5"/>
    <p:sldId id="372" r:id="rId6"/>
    <p:sldId id="380" r:id="rId7"/>
    <p:sldId id="381" r:id="rId8"/>
    <p:sldId id="375" r:id="rId9"/>
    <p:sldId id="425" r:id="rId10"/>
    <p:sldId id="382" r:id="rId11"/>
    <p:sldId id="424" r:id="rId12"/>
    <p:sldId id="423" r:id="rId13"/>
    <p:sldId id="463" r:id="rId14"/>
    <p:sldId id="426" r:id="rId15"/>
    <p:sldId id="440" r:id="rId16"/>
    <p:sldId id="441" r:id="rId17"/>
    <p:sldId id="442" r:id="rId18"/>
    <p:sldId id="443" r:id="rId19"/>
    <p:sldId id="444" r:id="rId20"/>
    <p:sldId id="445" r:id="rId21"/>
    <p:sldId id="446" r:id="rId22"/>
    <p:sldId id="447" r:id="rId23"/>
    <p:sldId id="448" r:id="rId24"/>
    <p:sldId id="449" r:id="rId25"/>
    <p:sldId id="450" r:id="rId26"/>
    <p:sldId id="451" r:id="rId27"/>
    <p:sldId id="452" r:id="rId28"/>
    <p:sldId id="453" r:id="rId29"/>
    <p:sldId id="454" r:id="rId30"/>
    <p:sldId id="431" r:id="rId31"/>
    <p:sldId id="459" r:id="rId32"/>
    <p:sldId id="460" r:id="rId33"/>
    <p:sldId id="428" r:id="rId34"/>
    <p:sldId id="432" r:id="rId35"/>
    <p:sldId id="433" r:id="rId36"/>
    <p:sldId id="434" r:id="rId37"/>
    <p:sldId id="435" r:id="rId38"/>
    <p:sldId id="436" r:id="rId39"/>
    <p:sldId id="437" r:id="rId40"/>
    <p:sldId id="438" r:id="rId41"/>
    <p:sldId id="390" r:id="rId42"/>
    <p:sldId id="430" r:id="rId43"/>
    <p:sldId id="421" r:id="rId44"/>
    <p:sldId id="391" r:id="rId45"/>
    <p:sldId id="392" r:id="rId46"/>
    <p:sldId id="393" r:id="rId47"/>
    <p:sldId id="394" r:id="rId48"/>
    <p:sldId id="395" r:id="rId49"/>
    <p:sldId id="396" r:id="rId50"/>
    <p:sldId id="397" r:id="rId51"/>
    <p:sldId id="398" r:id="rId52"/>
    <p:sldId id="399" r:id="rId53"/>
    <p:sldId id="400" r:id="rId54"/>
    <p:sldId id="458" r:id="rId55"/>
    <p:sldId id="455" r:id="rId56"/>
    <p:sldId id="456" r:id="rId57"/>
    <p:sldId id="457" r:id="rId58"/>
    <p:sldId id="439" r:id="rId59"/>
    <p:sldId id="420" r:id="rId60"/>
    <p:sldId id="461" r:id="rId61"/>
    <p:sldId id="369" r:id="rId62"/>
  </p:sldIdLst>
  <p:sldSz cx="9144000" cy="6858000" type="screen4x3"/>
  <p:notesSz cx="7559675" cy="10691813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94" autoAdjust="0"/>
  </p:normalViewPr>
  <p:slideViewPr>
    <p:cSldViewPr>
      <p:cViewPr>
        <p:scale>
          <a:sx n="50" d="100"/>
          <a:sy n="50" d="100"/>
        </p:scale>
        <p:origin x="1668" y="17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">
            <a:extLst>
              <a:ext uri="{FF2B5EF4-FFF2-40B4-BE49-F238E27FC236}">
                <a16:creationId xmlns:a16="http://schemas.microsoft.com/office/drawing/2014/main" id="{4E0C03E0-E5C5-415A-AF32-0F1400D9BBD1}"/>
              </a:ext>
            </a:extLst>
          </p:cNvPr>
          <p:cNvSpPr>
            <a:spLocks noGrp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50DB623E-5B51-4B93-A881-79697FC81D9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ca-ES" noProof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80A716D-B443-4B77-AB15-E57B49833664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BB130660-D234-45EC-89CC-E9BBBAEB5EC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937A2260-69A8-4EDA-8D51-E033628707F2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C2F1263E-D0FD-43B3-8519-0102E047E36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</a:lstStyle>
          <a:p>
            <a:fld id="{9898E891-075F-440E-8A60-8B9A7E725656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6">
            <a:extLst>
              <a:ext uri="{FF2B5EF4-FFF2-40B4-BE49-F238E27FC236}">
                <a16:creationId xmlns:a16="http://schemas.microsoft.com/office/drawing/2014/main" id="{885F253D-20A4-4B04-9416-56E50D41DCE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fld id="{2204437F-E581-4E39-A727-EC063934110B}" type="slidenum">
              <a:rPr lang="en-US" altLang="es-ES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rPr>
              <a:pPr eaLnBrk="1"/>
              <a:t>1</a:t>
            </a:fld>
            <a:endParaRPr lang="en-US" altLang="es-ES">
              <a:solidFill>
                <a:srgbClr val="000000"/>
              </a:solidFill>
              <a:latin typeface="Times New Roman" panose="02020603050405020304" pitchFamily="18" charset="0"/>
              <a:cs typeface="Arial Unicode MS" charset="0"/>
            </a:endParaRPr>
          </a:p>
        </p:txBody>
      </p:sp>
      <p:sp>
        <p:nvSpPr>
          <p:cNvPr id="67587" name="Rectangle 1">
            <a:extLst>
              <a:ext uri="{FF2B5EF4-FFF2-40B4-BE49-F238E27FC236}">
                <a16:creationId xmlns:a16="http://schemas.microsoft.com/office/drawing/2014/main" id="{5A1DA56D-9E48-4840-9334-84E09B92F54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8" name="Rectangle 2">
            <a:extLst>
              <a:ext uri="{FF2B5EF4-FFF2-40B4-BE49-F238E27FC236}">
                <a16:creationId xmlns:a16="http://schemas.microsoft.com/office/drawing/2014/main" id="{C57F2D26-0F57-44A4-94BB-747A23D1D95A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ca-ES" altLang="es-E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6">
            <a:extLst>
              <a:ext uri="{FF2B5EF4-FFF2-40B4-BE49-F238E27FC236}">
                <a16:creationId xmlns:a16="http://schemas.microsoft.com/office/drawing/2014/main" id="{56CD9709-EB1D-4F00-8C47-9A8DA1FE2EB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fld id="{7CFD0F8E-646F-4C8A-93A4-9B080ABCBA5E}" type="slidenum">
              <a:rPr lang="en-US" altLang="es-ES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rPr>
              <a:pPr eaLnBrk="1"/>
              <a:t>14</a:t>
            </a:fld>
            <a:endParaRPr lang="en-US" altLang="es-ES">
              <a:solidFill>
                <a:srgbClr val="000000"/>
              </a:solidFill>
              <a:latin typeface="Times New Roman" panose="02020603050405020304" pitchFamily="18" charset="0"/>
              <a:cs typeface="Arial Unicode MS" charset="0"/>
            </a:endParaRPr>
          </a:p>
        </p:txBody>
      </p:sp>
      <p:sp>
        <p:nvSpPr>
          <p:cNvPr id="75779" name="Rectangle 1">
            <a:extLst>
              <a:ext uri="{FF2B5EF4-FFF2-40B4-BE49-F238E27FC236}">
                <a16:creationId xmlns:a16="http://schemas.microsoft.com/office/drawing/2014/main" id="{6B44B16E-C97F-499C-9597-88EC7E67B17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2">
            <a:extLst>
              <a:ext uri="{FF2B5EF4-FFF2-40B4-BE49-F238E27FC236}">
                <a16:creationId xmlns:a16="http://schemas.microsoft.com/office/drawing/2014/main" id="{A40CB3D7-019B-472D-97A1-F034F3B3038F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ca-ES" altLang="es-E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6">
            <a:extLst>
              <a:ext uri="{FF2B5EF4-FFF2-40B4-BE49-F238E27FC236}">
                <a16:creationId xmlns:a16="http://schemas.microsoft.com/office/drawing/2014/main" id="{86E03CDE-82DE-413C-872A-082E1C7FF5F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fld id="{D33DA842-9F10-41FB-88DC-DF210DEB9014}" type="slidenum">
              <a:rPr lang="en-US" altLang="es-ES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rPr>
              <a:pPr eaLnBrk="1"/>
              <a:t>30</a:t>
            </a:fld>
            <a:endParaRPr lang="en-US" altLang="es-ES">
              <a:solidFill>
                <a:srgbClr val="000000"/>
              </a:solidFill>
              <a:latin typeface="Times New Roman" panose="02020603050405020304" pitchFamily="18" charset="0"/>
              <a:cs typeface="Arial Unicode MS" charset="0"/>
            </a:endParaRPr>
          </a:p>
        </p:txBody>
      </p:sp>
      <p:sp>
        <p:nvSpPr>
          <p:cNvPr id="76803" name="Rectangle 1">
            <a:extLst>
              <a:ext uri="{FF2B5EF4-FFF2-40B4-BE49-F238E27FC236}">
                <a16:creationId xmlns:a16="http://schemas.microsoft.com/office/drawing/2014/main" id="{0E0990C3-75B2-40D6-B8A5-01C01581E83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2">
            <a:extLst>
              <a:ext uri="{FF2B5EF4-FFF2-40B4-BE49-F238E27FC236}">
                <a16:creationId xmlns:a16="http://schemas.microsoft.com/office/drawing/2014/main" id="{E94CA5B5-B304-498C-985E-CDDF519CC1D8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ca-ES" altLang="es-E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6">
            <a:extLst>
              <a:ext uri="{FF2B5EF4-FFF2-40B4-BE49-F238E27FC236}">
                <a16:creationId xmlns:a16="http://schemas.microsoft.com/office/drawing/2014/main" id="{C66A5899-B7D2-4CF9-83AE-1D05885472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fld id="{F0055ACB-BD10-40CA-A6ED-B73823C1B48D}" type="slidenum">
              <a:rPr lang="en-US" altLang="es-ES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rPr>
              <a:pPr eaLnBrk="1"/>
              <a:t>31</a:t>
            </a:fld>
            <a:endParaRPr lang="en-US" altLang="es-ES">
              <a:solidFill>
                <a:srgbClr val="000000"/>
              </a:solidFill>
              <a:latin typeface="Times New Roman" panose="02020603050405020304" pitchFamily="18" charset="0"/>
              <a:cs typeface="Arial Unicode MS" charset="0"/>
            </a:endParaRPr>
          </a:p>
        </p:txBody>
      </p:sp>
      <p:sp>
        <p:nvSpPr>
          <p:cNvPr id="77827" name="Rectangle 1">
            <a:extLst>
              <a:ext uri="{FF2B5EF4-FFF2-40B4-BE49-F238E27FC236}">
                <a16:creationId xmlns:a16="http://schemas.microsoft.com/office/drawing/2014/main" id="{F9591315-4270-4D36-8C27-2CB9947EFE4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8" name="Text Box 2">
            <a:extLst>
              <a:ext uri="{FF2B5EF4-FFF2-40B4-BE49-F238E27FC236}">
                <a16:creationId xmlns:a16="http://schemas.microsoft.com/office/drawing/2014/main" id="{5A9286F0-2CA6-410C-916E-A1499DA88423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64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s-ES" sz="2000">
              <a:latin typeface="Arial" panose="020B0604020202020204" pitchFamily="34" charset="0"/>
              <a:cs typeface="Noto Sans CJK SC Regular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6">
            <a:extLst>
              <a:ext uri="{FF2B5EF4-FFF2-40B4-BE49-F238E27FC236}">
                <a16:creationId xmlns:a16="http://schemas.microsoft.com/office/drawing/2014/main" id="{1A81B43D-FD24-4FBB-9E3C-BD195A97BBA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fld id="{496C41B4-C087-4FE2-BF97-B4186C7109D9}" type="slidenum">
              <a:rPr lang="en-US" altLang="es-ES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rPr>
              <a:pPr eaLnBrk="1"/>
              <a:t>32</a:t>
            </a:fld>
            <a:endParaRPr lang="en-US" altLang="es-ES">
              <a:solidFill>
                <a:srgbClr val="000000"/>
              </a:solidFill>
              <a:latin typeface="Times New Roman" panose="02020603050405020304" pitchFamily="18" charset="0"/>
              <a:cs typeface="Arial Unicode MS" charset="0"/>
            </a:endParaRPr>
          </a:p>
        </p:txBody>
      </p:sp>
      <p:sp>
        <p:nvSpPr>
          <p:cNvPr id="78851" name="Rectangle 1">
            <a:extLst>
              <a:ext uri="{FF2B5EF4-FFF2-40B4-BE49-F238E27FC236}">
                <a16:creationId xmlns:a16="http://schemas.microsoft.com/office/drawing/2014/main" id="{82BD54A9-6DBE-4C85-A2C6-307CD76EE2D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2" name="Text Box 2">
            <a:extLst>
              <a:ext uri="{FF2B5EF4-FFF2-40B4-BE49-F238E27FC236}">
                <a16:creationId xmlns:a16="http://schemas.microsoft.com/office/drawing/2014/main" id="{8FC9D301-A983-40FC-A4B2-DF33113187F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64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s-ES" sz="2000">
              <a:latin typeface="Arial" panose="020B0604020202020204" pitchFamily="34" charset="0"/>
              <a:cs typeface="Noto Sans CJK SC Regular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6">
            <a:extLst>
              <a:ext uri="{FF2B5EF4-FFF2-40B4-BE49-F238E27FC236}">
                <a16:creationId xmlns:a16="http://schemas.microsoft.com/office/drawing/2014/main" id="{3B238002-8EB6-473F-9D72-6EE55AA5F5C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fld id="{6A11C6FC-6516-4A0E-B7CC-0F889C4BE81E}" type="slidenum">
              <a:rPr lang="en-US" altLang="es-ES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rPr>
              <a:pPr eaLnBrk="1"/>
              <a:t>33</a:t>
            </a:fld>
            <a:endParaRPr lang="en-US" altLang="es-ES">
              <a:solidFill>
                <a:srgbClr val="000000"/>
              </a:solidFill>
              <a:latin typeface="Times New Roman" panose="02020603050405020304" pitchFamily="18" charset="0"/>
              <a:cs typeface="Arial Unicode MS" charset="0"/>
            </a:endParaRPr>
          </a:p>
        </p:txBody>
      </p:sp>
      <p:sp>
        <p:nvSpPr>
          <p:cNvPr id="79875" name="Rectangle 1">
            <a:extLst>
              <a:ext uri="{FF2B5EF4-FFF2-40B4-BE49-F238E27FC236}">
                <a16:creationId xmlns:a16="http://schemas.microsoft.com/office/drawing/2014/main" id="{66A95785-97B1-4E98-8FA6-A22DA8ACA4E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6" name="Rectangle 2">
            <a:extLst>
              <a:ext uri="{FF2B5EF4-FFF2-40B4-BE49-F238E27FC236}">
                <a16:creationId xmlns:a16="http://schemas.microsoft.com/office/drawing/2014/main" id="{74271B50-9144-466E-BED7-E7671DA0BF2E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ca-ES" altLang="es-E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6">
            <a:extLst>
              <a:ext uri="{FF2B5EF4-FFF2-40B4-BE49-F238E27FC236}">
                <a16:creationId xmlns:a16="http://schemas.microsoft.com/office/drawing/2014/main" id="{7BDEF37D-6937-4163-BAA8-2327316A14D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fld id="{DBA1975A-6257-41F6-96B7-75EE636B362D}" type="slidenum">
              <a:rPr lang="en-US" altLang="es-ES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rPr>
              <a:pPr eaLnBrk="1"/>
              <a:t>42</a:t>
            </a:fld>
            <a:endParaRPr lang="en-US" altLang="es-ES">
              <a:solidFill>
                <a:srgbClr val="000000"/>
              </a:solidFill>
              <a:latin typeface="Times New Roman" panose="02020603050405020304" pitchFamily="18" charset="0"/>
              <a:cs typeface="Arial Unicode MS" charset="0"/>
            </a:endParaRPr>
          </a:p>
        </p:txBody>
      </p:sp>
      <p:sp>
        <p:nvSpPr>
          <p:cNvPr id="80899" name="Rectangle 1">
            <a:extLst>
              <a:ext uri="{FF2B5EF4-FFF2-40B4-BE49-F238E27FC236}">
                <a16:creationId xmlns:a16="http://schemas.microsoft.com/office/drawing/2014/main" id="{01FE7E61-4928-4FBC-8DEF-409FC78704D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00" name="Rectangle 2">
            <a:extLst>
              <a:ext uri="{FF2B5EF4-FFF2-40B4-BE49-F238E27FC236}">
                <a16:creationId xmlns:a16="http://schemas.microsoft.com/office/drawing/2014/main" id="{4B30C8B9-3DAC-4A95-969A-9BCD9B3E44C6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ca-ES" altLang="es-E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6">
            <a:extLst>
              <a:ext uri="{FF2B5EF4-FFF2-40B4-BE49-F238E27FC236}">
                <a16:creationId xmlns:a16="http://schemas.microsoft.com/office/drawing/2014/main" id="{C67DD520-C466-45AE-8364-F6EF47BEA72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fld id="{59113298-5A4C-4EDA-8AEB-ECD94F07B92C}" type="slidenum">
              <a:rPr lang="en-US" altLang="es-ES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rPr>
              <a:pPr eaLnBrk="1"/>
              <a:t>58</a:t>
            </a:fld>
            <a:endParaRPr lang="en-US" altLang="es-ES">
              <a:solidFill>
                <a:srgbClr val="000000"/>
              </a:solidFill>
              <a:latin typeface="Times New Roman" panose="02020603050405020304" pitchFamily="18" charset="0"/>
              <a:cs typeface="Arial Unicode MS" charset="0"/>
            </a:endParaRPr>
          </a:p>
        </p:txBody>
      </p:sp>
      <p:sp>
        <p:nvSpPr>
          <p:cNvPr id="81923" name="Rectangle 1">
            <a:extLst>
              <a:ext uri="{FF2B5EF4-FFF2-40B4-BE49-F238E27FC236}">
                <a16:creationId xmlns:a16="http://schemas.microsoft.com/office/drawing/2014/main" id="{52FA8871-74E6-482B-92D9-660C47C5239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4" name="Rectangle 2">
            <a:extLst>
              <a:ext uri="{FF2B5EF4-FFF2-40B4-BE49-F238E27FC236}">
                <a16:creationId xmlns:a16="http://schemas.microsoft.com/office/drawing/2014/main" id="{C3BC8F3D-1096-4B55-960C-BB6217E79E6F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ca-ES" altLang="es-E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6">
            <a:extLst>
              <a:ext uri="{FF2B5EF4-FFF2-40B4-BE49-F238E27FC236}">
                <a16:creationId xmlns:a16="http://schemas.microsoft.com/office/drawing/2014/main" id="{4B684C75-D7F2-47EF-8948-FF3553195AD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fld id="{C430B125-FCEA-4826-8AEA-CC9D35869136}" type="slidenum">
              <a:rPr lang="en-US" altLang="es-ES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rPr>
              <a:pPr eaLnBrk="1"/>
              <a:t>60</a:t>
            </a:fld>
            <a:endParaRPr lang="en-US" altLang="es-ES">
              <a:solidFill>
                <a:srgbClr val="000000"/>
              </a:solidFill>
              <a:latin typeface="Times New Roman" panose="02020603050405020304" pitchFamily="18" charset="0"/>
              <a:cs typeface="Arial Unicode MS" charset="0"/>
            </a:endParaRPr>
          </a:p>
        </p:txBody>
      </p:sp>
      <p:sp>
        <p:nvSpPr>
          <p:cNvPr id="82947" name="Rectangle 1">
            <a:extLst>
              <a:ext uri="{FF2B5EF4-FFF2-40B4-BE49-F238E27FC236}">
                <a16:creationId xmlns:a16="http://schemas.microsoft.com/office/drawing/2014/main" id="{8E7EDD8C-2FC7-4C19-80C1-1E791DC4A20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8" name="Rectangle 2">
            <a:extLst>
              <a:ext uri="{FF2B5EF4-FFF2-40B4-BE49-F238E27FC236}">
                <a16:creationId xmlns:a16="http://schemas.microsoft.com/office/drawing/2014/main" id="{E6B81767-E9A0-4046-9272-054DE7B20F40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ca-ES" altLang="es-E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6">
            <a:extLst>
              <a:ext uri="{FF2B5EF4-FFF2-40B4-BE49-F238E27FC236}">
                <a16:creationId xmlns:a16="http://schemas.microsoft.com/office/drawing/2014/main" id="{EF5ABF30-0F67-4101-8F49-369988E3A82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481013" algn="l"/>
                <a:tab pos="962025" algn="l"/>
                <a:tab pos="1443038" algn="l"/>
                <a:tab pos="1924050" algn="l"/>
                <a:tab pos="2406650" algn="l"/>
                <a:tab pos="2887663" algn="l"/>
                <a:tab pos="3368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81013" algn="l"/>
                <a:tab pos="962025" algn="l"/>
                <a:tab pos="1443038" algn="l"/>
                <a:tab pos="1924050" algn="l"/>
                <a:tab pos="2406650" algn="l"/>
                <a:tab pos="2887663" algn="l"/>
                <a:tab pos="3368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81013" algn="l"/>
                <a:tab pos="962025" algn="l"/>
                <a:tab pos="1443038" algn="l"/>
                <a:tab pos="1924050" algn="l"/>
                <a:tab pos="2406650" algn="l"/>
                <a:tab pos="2887663" algn="l"/>
                <a:tab pos="3368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81013" algn="l"/>
                <a:tab pos="962025" algn="l"/>
                <a:tab pos="1443038" algn="l"/>
                <a:tab pos="1924050" algn="l"/>
                <a:tab pos="2406650" algn="l"/>
                <a:tab pos="2887663" algn="l"/>
                <a:tab pos="3368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81013" algn="l"/>
                <a:tab pos="962025" algn="l"/>
                <a:tab pos="1443038" algn="l"/>
                <a:tab pos="1924050" algn="l"/>
                <a:tab pos="2406650" algn="l"/>
                <a:tab pos="2887663" algn="l"/>
                <a:tab pos="3368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1013" algn="l"/>
                <a:tab pos="962025" algn="l"/>
                <a:tab pos="1443038" algn="l"/>
                <a:tab pos="1924050" algn="l"/>
                <a:tab pos="2406650" algn="l"/>
                <a:tab pos="2887663" algn="l"/>
                <a:tab pos="3368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1013" algn="l"/>
                <a:tab pos="962025" algn="l"/>
                <a:tab pos="1443038" algn="l"/>
                <a:tab pos="1924050" algn="l"/>
                <a:tab pos="2406650" algn="l"/>
                <a:tab pos="2887663" algn="l"/>
                <a:tab pos="3368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1013" algn="l"/>
                <a:tab pos="962025" algn="l"/>
                <a:tab pos="1443038" algn="l"/>
                <a:tab pos="1924050" algn="l"/>
                <a:tab pos="2406650" algn="l"/>
                <a:tab pos="2887663" algn="l"/>
                <a:tab pos="3368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1013" algn="l"/>
                <a:tab pos="962025" algn="l"/>
                <a:tab pos="1443038" algn="l"/>
                <a:tab pos="1924050" algn="l"/>
                <a:tab pos="2406650" algn="l"/>
                <a:tab pos="2887663" algn="l"/>
                <a:tab pos="3368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fld id="{E8FB4548-2030-4F3D-9846-5BFF1B33299E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rPr>
              <a:pPr eaLnBrk="1"/>
              <a:t>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  <p:sp>
        <p:nvSpPr>
          <p:cNvPr id="68611" name="Text Box 1">
            <a:extLst>
              <a:ext uri="{FF2B5EF4-FFF2-40B4-BE49-F238E27FC236}">
                <a16:creationId xmlns:a16="http://schemas.microsoft.com/office/drawing/2014/main" id="{F981B5F1-6F9F-4DB6-A483-64198C86A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1488" y="10156825"/>
            <a:ext cx="3276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37" tIns="52308" rIns="104237" bIns="52308" anchor="b"/>
          <a:lstStyle>
            <a:lvl1pPr eaLnBrk="0">
              <a:tabLst>
                <a:tab pos="422275" algn="l"/>
                <a:tab pos="850900" algn="l"/>
                <a:tab pos="1277938" algn="l"/>
                <a:tab pos="1703388" algn="l"/>
                <a:tab pos="2130425" algn="l"/>
                <a:tab pos="2555875" algn="l"/>
                <a:tab pos="2982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22275" algn="l"/>
                <a:tab pos="850900" algn="l"/>
                <a:tab pos="1277938" algn="l"/>
                <a:tab pos="1703388" algn="l"/>
                <a:tab pos="2130425" algn="l"/>
                <a:tab pos="2555875" algn="l"/>
                <a:tab pos="2982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22275" algn="l"/>
                <a:tab pos="850900" algn="l"/>
                <a:tab pos="1277938" algn="l"/>
                <a:tab pos="1703388" algn="l"/>
                <a:tab pos="2130425" algn="l"/>
                <a:tab pos="2555875" algn="l"/>
                <a:tab pos="2982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22275" algn="l"/>
                <a:tab pos="850900" algn="l"/>
                <a:tab pos="1277938" algn="l"/>
                <a:tab pos="1703388" algn="l"/>
                <a:tab pos="2130425" algn="l"/>
                <a:tab pos="2555875" algn="l"/>
                <a:tab pos="2982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22275" algn="l"/>
                <a:tab pos="850900" algn="l"/>
                <a:tab pos="1277938" algn="l"/>
                <a:tab pos="1703388" algn="l"/>
                <a:tab pos="2130425" algn="l"/>
                <a:tab pos="2555875" algn="l"/>
                <a:tab pos="2982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22275" algn="l"/>
                <a:tab pos="850900" algn="l"/>
                <a:tab pos="1277938" algn="l"/>
                <a:tab pos="1703388" algn="l"/>
                <a:tab pos="2130425" algn="l"/>
                <a:tab pos="2555875" algn="l"/>
                <a:tab pos="2982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22275" algn="l"/>
                <a:tab pos="850900" algn="l"/>
                <a:tab pos="1277938" algn="l"/>
                <a:tab pos="1703388" algn="l"/>
                <a:tab pos="2130425" algn="l"/>
                <a:tab pos="2555875" algn="l"/>
                <a:tab pos="2982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22275" algn="l"/>
                <a:tab pos="850900" algn="l"/>
                <a:tab pos="1277938" algn="l"/>
                <a:tab pos="1703388" algn="l"/>
                <a:tab pos="2130425" algn="l"/>
                <a:tab pos="2555875" algn="l"/>
                <a:tab pos="2982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22275" algn="l"/>
                <a:tab pos="850900" algn="l"/>
                <a:tab pos="1277938" algn="l"/>
                <a:tab pos="1703388" algn="l"/>
                <a:tab pos="2130425" algn="l"/>
                <a:tab pos="2555875" algn="l"/>
                <a:tab pos="2982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 hangingPunct="1"/>
            <a:fld id="{5FB04746-12D9-48A5-94A7-94A1CFBAA482}" type="slidenum"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pPr algn="r" eaLnBrk="1" hangingPunct="1"/>
              <a:t>3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68612" name="Rectangle 2">
            <a:extLst>
              <a:ext uri="{FF2B5EF4-FFF2-40B4-BE49-F238E27FC236}">
                <a16:creationId xmlns:a16="http://schemas.microsoft.com/office/drawing/2014/main" id="{53DB4BD4-7058-4266-9394-453315B863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3" name="Rectangle 3">
            <a:extLst>
              <a:ext uri="{FF2B5EF4-FFF2-40B4-BE49-F238E27FC236}">
                <a16:creationId xmlns:a16="http://schemas.microsoft.com/office/drawing/2014/main" id="{6F2BDD7C-3CB7-4EE7-AAA8-A3AD7D447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5078413"/>
            <a:ext cx="6048375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277" tIns="48139" rIns="96277" bIns="48139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6">
            <a:extLst>
              <a:ext uri="{FF2B5EF4-FFF2-40B4-BE49-F238E27FC236}">
                <a16:creationId xmlns:a16="http://schemas.microsoft.com/office/drawing/2014/main" id="{53E15DF3-A085-4E72-A8E3-DB4162053D5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fld id="{622E17B6-761D-4C96-B658-E23BA5761453}" type="slidenum">
              <a:rPr lang="en-US" altLang="es-ES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rPr>
              <a:pPr eaLnBrk="1"/>
              <a:t>4</a:t>
            </a:fld>
            <a:endParaRPr lang="en-US" altLang="es-ES">
              <a:solidFill>
                <a:srgbClr val="000000"/>
              </a:solidFill>
              <a:latin typeface="Times New Roman" panose="02020603050405020304" pitchFamily="18" charset="0"/>
              <a:cs typeface="Arial Unicode MS" charset="0"/>
            </a:endParaRPr>
          </a:p>
        </p:txBody>
      </p:sp>
      <p:sp>
        <p:nvSpPr>
          <p:cNvPr id="69635" name="Rectangle 1">
            <a:extLst>
              <a:ext uri="{FF2B5EF4-FFF2-40B4-BE49-F238E27FC236}">
                <a16:creationId xmlns:a16="http://schemas.microsoft.com/office/drawing/2014/main" id="{50B16C04-61A0-4935-9A4A-BF9B1CE2D33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6" name="Rectangle 2">
            <a:extLst>
              <a:ext uri="{FF2B5EF4-FFF2-40B4-BE49-F238E27FC236}">
                <a16:creationId xmlns:a16="http://schemas.microsoft.com/office/drawing/2014/main" id="{6FCD2C1F-C7DC-4DED-A72B-D23615F29EB0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ca-ES" altLang="es-E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6">
            <a:extLst>
              <a:ext uri="{FF2B5EF4-FFF2-40B4-BE49-F238E27FC236}">
                <a16:creationId xmlns:a16="http://schemas.microsoft.com/office/drawing/2014/main" id="{84DCB539-0DEF-4759-A0A1-CE7A5F2EF57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fld id="{FAF6F193-9B25-471D-9014-BE066ED4A65C}" type="slidenum">
              <a:rPr lang="en-US" altLang="es-ES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rPr>
              <a:pPr eaLnBrk="1"/>
              <a:t>5</a:t>
            </a:fld>
            <a:endParaRPr lang="en-US" altLang="es-ES">
              <a:solidFill>
                <a:srgbClr val="000000"/>
              </a:solidFill>
              <a:latin typeface="Times New Roman" panose="02020603050405020304" pitchFamily="18" charset="0"/>
              <a:cs typeface="Arial Unicode MS" charset="0"/>
            </a:endParaRPr>
          </a:p>
        </p:txBody>
      </p:sp>
      <p:sp>
        <p:nvSpPr>
          <p:cNvPr id="70659" name="Rectangle 1">
            <a:extLst>
              <a:ext uri="{FF2B5EF4-FFF2-40B4-BE49-F238E27FC236}">
                <a16:creationId xmlns:a16="http://schemas.microsoft.com/office/drawing/2014/main" id="{BB555EBC-BEC2-470F-B102-9851856474D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60" name="Text Box 2">
            <a:extLst>
              <a:ext uri="{FF2B5EF4-FFF2-40B4-BE49-F238E27FC236}">
                <a16:creationId xmlns:a16="http://schemas.microsoft.com/office/drawing/2014/main" id="{F49CC473-2142-4E12-84F4-2245E047E216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64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s-ES" sz="2000">
              <a:latin typeface="Arial" panose="020B0604020202020204" pitchFamily="34" charset="0"/>
              <a:cs typeface="Noto Sans CJK SC Regular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6">
            <a:extLst>
              <a:ext uri="{FF2B5EF4-FFF2-40B4-BE49-F238E27FC236}">
                <a16:creationId xmlns:a16="http://schemas.microsoft.com/office/drawing/2014/main" id="{4A4E5C03-2144-4C46-A766-8E412956F8C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fld id="{0F20E6DD-7E71-4AC2-8B1E-E7A8F1699A0D}" type="slidenum">
              <a:rPr lang="en-US" altLang="es-ES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rPr>
              <a:pPr eaLnBrk="1"/>
              <a:t>6</a:t>
            </a:fld>
            <a:endParaRPr lang="en-US" altLang="es-ES">
              <a:solidFill>
                <a:srgbClr val="000000"/>
              </a:solidFill>
              <a:latin typeface="Times New Roman" panose="02020603050405020304" pitchFamily="18" charset="0"/>
              <a:cs typeface="Arial Unicode MS" charset="0"/>
            </a:endParaRPr>
          </a:p>
        </p:txBody>
      </p:sp>
      <p:sp>
        <p:nvSpPr>
          <p:cNvPr id="71683" name="Rectangle 1">
            <a:extLst>
              <a:ext uri="{FF2B5EF4-FFF2-40B4-BE49-F238E27FC236}">
                <a16:creationId xmlns:a16="http://schemas.microsoft.com/office/drawing/2014/main" id="{77FD943D-C490-49B6-82BC-5BB3439E6E4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4" name="Text Box 2">
            <a:extLst>
              <a:ext uri="{FF2B5EF4-FFF2-40B4-BE49-F238E27FC236}">
                <a16:creationId xmlns:a16="http://schemas.microsoft.com/office/drawing/2014/main" id="{15C7BF94-CF83-40F0-A6CD-ECA7D4D53CF5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64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s-ES" sz="2000">
              <a:latin typeface="Arial" panose="020B0604020202020204" pitchFamily="34" charset="0"/>
              <a:cs typeface="Noto Sans CJK SC Regular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6">
            <a:extLst>
              <a:ext uri="{FF2B5EF4-FFF2-40B4-BE49-F238E27FC236}">
                <a16:creationId xmlns:a16="http://schemas.microsoft.com/office/drawing/2014/main" id="{A23198A1-EC04-41BE-AD9F-811C629D8C1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fld id="{0649162B-0166-4717-9828-D9F00B7AC65A}" type="slidenum">
              <a:rPr lang="en-US" altLang="es-ES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rPr>
              <a:pPr eaLnBrk="1"/>
              <a:t>7</a:t>
            </a:fld>
            <a:endParaRPr lang="en-US" altLang="es-ES">
              <a:solidFill>
                <a:srgbClr val="000000"/>
              </a:solidFill>
              <a:latin typeface="Times New Roman" panose="02020603050405020304" pitchFamily="18" charset="0"/>
              <a:cs typeface="Arial Unicode MS" charset="0"/>
            </a:endParaRPr>
          </a:p>
        </p:txBody>
      </p:sp>
      <p:sp>
        <p:nvSpPr>
          <p:cNvPr id="72707" name="Rectangle 1">
            <a:extLst>
              <a:ext uri="{FF2B5EF4-FFF2-40B4-BE49-F238E27FC236}">
                <a16:creationId xmlns:a16="http://schemas.microsoft.com/office/drawing/2014/main" id="{3D72FEBA-BBFB-407D-9E9D-438D56F60F0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8" name="Text Box 2">
            <a:extLst>
              <a:ext uri="{FF2B5EF4-FFF2-40B4-BE49-F238E27FC236}">
                <a16:creationId xmlns:a16="http://schemas.microsoft.com/office/drawing/2014/main" id="{59BB3453-D77F-4BFD-9FAE-FF610BF31050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64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s-ES" sz="2000" dirty="0">
              <a:latin typeface="Arial" panose="020B0604020202020204" pitchFamily="34" charset="0"/>
              <a:cs typeface="Noto Sans CJK SC Regular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6">
            <a:extLst>
              <a:ext uri="{FF2B5EF4-FFF2-40B4-BE49-F238E27FC236}">
                <a16:creationId xmlns:a16="http://schemas.microsoft.com/office/drawing/2014/main" id="{526BAAA9-D22C-4662-875C-FC93E8AAFFE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fld id="{CD13B5B3-97AC-41B7-B8E5-2D9E04B72370}" type="slidenum">
              <a:rPr lang="en-US" altLang="es-ES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rPr>
              <a:pPr eaLnBrk="1"/>
              <a:t>11</a:t>
            </a:fld>
            <a:endParaRPr lang="en-US" altLang="es-ES">
              <a:solidFill>
                <a:srgbClr val="000000"/>
              </a:solidFill>
              <a:latin typeface="Times New Roman" panose="02020603050405020304" pitchFamily="18" charset="0"/>
              <a:cs typeface="Arial Unicode MS" charset="0"/>
            </a:endParaRPr>
          </a:p>
        </p:txBody>
      </p:sp>
      <p:sp>
        <p:nvSpPr>
          <p:cNvPr id="73731" name="Rectangle 1">
            <a:extLst>
              <a:ext uri="{FF2B5EF4-FFF2-40B4-BE49-F238E27FC236}">
                <a16:creationId xmlns:a16="http://schemas.microsoft.com/office/drawing/2014/main" id="{E5E7656F-4A14-49A8-8761-83CFA38DA66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2" name="Rectangle 2">
            <a:extLst>
              <a:ext uri="{FF2B5EF4-FFF2-40B4-BE49-F238E27FC236}">
                <a16:creationId xmlns:a16="http://schemas.microsoft.com/office/drawing/2014/main" id="{8DD80C33-8DFD-4E05-8926-E3612652F9A8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ca-ES" altLang="es-E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6">
            <a:extLst>
              <a:ext uri="{FF2B5EF4-FFF2-40B4-BE49-F238E27FC236}">
                <a16:creationId xmlns:a16="http://schemas.microsoft.com/office/drawing/2014/main" id="{19C90187-3316-4E58-9FFA-F4635D02947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481013" algn="l"/>
                <a:tab pos="962025" algn="l"/>
                <a:tab pos="1443038" algn="l"/>
                <a:tab pos="1924050" algn="l"/>
                <a:tab pos="2406650" algn="l"/>
                <a:tab pos="2887663" algn="l"/>
                <a:tab pos="3368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81013" algn="l"/>
                <a:tab pos="962025" algn="l"/>
                <a:tab pos="1443038" algn="l"/>
                <a:tab pos="1924050" algn="l"/>
                <a:tab pos="2406650" algn="l"/>
                <a:tab pos="2887663" algn="l"/>
                <a:tab pos="3368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81013" algn="l"/>
                <a:tab pos="962025" algn="l"/>
                <a:tab pos="1443038" algn="l"/>
                <a:tab pos="1924050" algn="l"/>
                <a:tab pos="2406650" algn="l"/>
                <a:tab pos="2887663" algn="l"/>
                <a:tab pos="3368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81013" algn="l"/>
                <a:tab pos="962025" algn="l"/>
                <a:tab pos="1443038" algn="l"/>
                <a:tab pos="1924050" algn="l"/>
                <a:tab pos="2406650" algn="l"/>
                <a:tab pos="2887663" algn="l"/>
                <a:tab pos="3368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81013" algn="l"/>
                <a:tab pos="962025" algn="l"/>
                <a:tab pos="1443038" algn="l"/>
                <a:tab pos="1924050" algn="l"/>
                <a:tab pos="2406650" algn="l"/>
                <a:tab pos="2887663" algn="l"/>
                <a:tab pos="3368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1013" algn="l"/>
                <a:tab pos="962025" algn="l"/>
                <a:tab pos="1443038" algn="l"/>
                <a:tab pos="1924050" algn="l"/>
                <a:tab pos="2406650" algn="l"/>
                <a:tab pos="2887663" algn="l"/>
                <a:tab pos="3368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1013" algn="l"/>
                <a:tab pos="962025" algn="l"/>
                <a:tab pos="1443038" algn="l"/>
                <a:tab pos="1924050" algn="l"/>
                <a:tab pos="2406650" algn="l"/>
                <a:tab pos="2887663" algn="l"/>
                <a:tab pos="3368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1013" algn="l"/>
                <a:tab pos="962025" algn="l"/>
                <a:tab pos="1443038" algn="l"/>
                <a:tab pos="1924050" algn="l"/>
                <a:tab pos="2406650" algn="l"/>
                <a:tab pos="2887663" algn="l"/>
                <a:tab pos="3368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1013" algn="l"/>
                <a:tab pos="962025" algn="l"/>
                <a:tab pos="1443038" algn="l"/>
                <a:tab pos="1924050" algn="l"/>
                <a:tab pos="2406650" algn="l"/>
                <a:tab pos="2887663" algn="l"/>
                <a:tab pos="3368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fld id="{A741C9AA-4DFD-41D2-8934-7CFD2F6F94A7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rPr>
              <a:pPr eaLnBrk="1"/>
              <a:t>12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  <p:sp>
        <p:nvSpPr>
          <p:cNvPr id="74755" name="Text Box 1">
            <a:extLst>
              <a:ext uri="{FF2B5EF4-FFF2-40B4-BE49-F238E27FC236}">
                <a16:creationId xmlns:a16="http://schemas.microsoft.com/office/drawing/2014/main" id="{DE3F80BC-6C84-48D5-A426-93CFD3DAB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1488" y="10156825"/>
            <a:ext cx="3276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37" tIns="52308" rIns="104237" bIns="52308" anchor="b"/>
          <a:lstStyle>
            <a:lvl1pPr eaLnBrk="0">
              <a:tabLst>
                <a:tab pos="422275" algn="l"/>
                <a:tab pos="850900" algn="l"/>
                <a:tab pos="1277938" algn="l"/>
                <a:tab pos="1703388" algn="l"/>
                <a:tab pos="2130425" algn="l"/>
                <a:tab pos="2555875" algn="l"/>
                <a:tab pos="2982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22275" algn="l"/>
                <a:tab pos="850900" algn="l"/>
                <a:tab pos="1277938" algn="l"/>
                <a:tab pos="1703388" algn="l"/>
                <a:tab pos="2130425" algn="l"/>
                <a:tab pos="2555875" algn="l"/>
                <a:tab pos="2982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22275" algn="l"/>
                <a:tab pos="850900" algn="l"/>
                <a:tab pos="1277938" algn="l"/>
                <a:tab pos="1703388" algn="l"/>
                <a:tab pos="2130425" algn="l"/>
                <a:tab pos="2555875" algn="l"/>
                <a:tab pos="2982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22275" algn="l"/>
                <a:tab pos="850900" algn="l"/>
                <a:tab pos="1277938" algn="l"/>
                <a:tab pos="1703388" algn="l"/>
                <a:tab pos="2130425" algn="l"/>
                <a:tab pos="2555875" algn="l"/>
                <a:tab pos="2982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22275" algn="l"/>
                <a:tab pos="850900" algn="l"/>
                <a:tab pos="1277938" algn="l"/>
                <a:tab pos="1703388" algn="l"/>
                <a:tab pos="2130425" algn="l"/>
                <a:tab pos="2555875" algn="l"/>
                <a:tab pos="2982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22275" algn="l"/>
                <a:tab pos="850900" algn="l"/>
                <a:tab pos="1277938" algn="l"/>
                <a:tab pos="1703388" algn="l"/>
                <a:tab pos="2130425" algn="l"/>
                <a:tab pos="2555875" algn="l"/>
                <a:tab pos="2982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22275" algn="l"/>
                <a:tab pos="850900" algn="l"/>
                <a:tab pos="1277938" algn="l"/>
                <a:tab pos="1703388" algn="l"/>
                <a:tab pos="2130425" algn="l"/>
                <a:tab pos="2555875" algn="l"/>
                <a:tab pos="2982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22275" algn="l"/>
                <a:tab pos="850900" algn="l"/>
                <a:tab pos="1277938" algn="l"/>
                <a:tab pos="1703388" algn="l"/>
                <a:tab pos="2130425" algn="l"/>
                <a:tab pos="2555875" algn="l"/>
                <a:tab pos="2982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22275" algn="l"/>
                <a:tab pos="850900" algn="l"/>
                <a:tab pos="1277938" algn="l"/>
                <a:tab pos="1703388" algn="l"/>
                <a:tab pos="2130425" algn="l"/>
                <a:tab pos="2555875" algn="l"/>
                <a:tab pos="2982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 hangingPunct="1"/>
            <a:fld id="{34A237B3-6B1D-4444-BF5F-CA55C3F06C51}" type="slidenum"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pPr algn="r" eaLnBrk="1" hangingPunct="1"/>
              <a:t>12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74756" name="Rectangle 2">
            <a:extLst>
              <a:ext uri="{FF2B5EF4-FFF2-40B4-BE49-F238E27FC236}">
                <a16:creationId xmlns:a16="http://schemas.microsoft.com/office/drawing/2014/main" id="{6C5256C0-040E-4C5B-AAFC-7F830C3C28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3">
            <a:extLst>
              <a:ext uri="{FF2B5EF4-FFF2-40B4-BE49-F238E27FC236}">
                <a16:creationId xmlns:a16="http://schemas.microsoft.com/office/drawing/2014/main" id="{6F911E7A-04BD-464F-944F-720F672D1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5078413"/>
            <a:ext cx="6048375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277" tIns="48139" rIns="96277" bIns="48139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6">
            <a:extLst>
              <a:ext uri="{FF2B5EF4-FFF2-40B4-BE49-F238E27FC236}">
                <a16:creationId xmlns:a16="http://schemas.microsoft.com/office/drawing/2014/main" id="{19C90187-3316-4E58-9FFA-F4635D02947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481013" algn="l"/>
                <a:tab pos="962025" algn="l"/>
                <a:tab pos="1443038" algn="l"/>
                <a:tab pos="1924050" algn="l"/>
                <a:tab pos="2406650" algn="l"/>
                <a:tab pos="2887663" algn="l"/>
                <a:tab pos="3368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81013" algn="l"/>
                <a:tab pos="962025" algn="l"/>
                <a:tab pos="1443038" algn="l"/>
                <a:tab pos="1924050" algn="l"/>
                <a:tab pos="2406650" algn="l"/>
                <a:tab pos="2887663" algn="l"/>
                <a:tab pos="3368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81013" algn="l"/>
                <a:tab pos="962025" algn="l"/>
                <a:tab pos="1443038" algn="l"/>
                <a:tab pos="1924050" algn="l"/>
                <a:tab pos="2406650" algn="l"/>
                <a:tab pos="2887663" algn="l"/>
                <a:tab pos="3368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81013" algn="l"/>
                <a:tab pos="962025" algn="l"/>
                <a:tab pos="1443038" algn="l"/>
                <a:tab pos="1924050" algn="l"/>
                <a:tab pos="2406650" algn="l"/>
                <a:tab pos="2887663" algn="l"/>
                <a:tab pos="3368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81013" algn="l"/>
                <a:tab pos="962025" algn="l"/>
                <a:tab pos="1443038" algn="l"/>
                <a:tab pos="1924050" algn="l"/>
                <a:tab pos="2406650" algn="l"/>
                <a:tab pos="2887663" algn="l"/>
                <a:tab pos="3368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1013" algn="l"/>
                <a:tab pos="962025" algn="l"/>
                <a:tab pos="1443038" algn="l"/>
                <a:tab pos="1924050" algn="l"/>
                <a:tab pos="2406650" algn="l"/>
                <a:tab pos="2887663" algn="l"/>
                <a:tab pos="3368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1013" algn="l"/>
                <a:tab pos="962025" algn="l"/>
                <a:tab pos="1443038" algn="l"/>
                <a:tab pos="1924050" algn="l"/>
                <a:tab pos="2406650" algn="l"/>
                <a:tab pos="2887663" algn="l"/>
                <a:tab pos="3368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1013" algn="l"/>
                <a:tab pos="962025" algn="l"/>
                <a:tab pos="1443038" algn="l"/>
                <a:tab pos="1924050" algn="l"/>
                <a:tab pos="2406650" algn="l"/>
                <a:tab pos="2887663" algn="l"/>
                <a:tab pos="3368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1013" algn="l"/>
                <a:tab pos="962025" algn="l"/>
                <a:tab pos="1443038" algn="l"/>
                <a:tab pos="1924050" algn="l"/>
                <a:tab pos="2406650" algn="l"/>
                <a:tab pos="2887663" algn="l"/>
                <a:tab pos="3368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fld id="{A741C9AA-4DFD-41D2-8934-7CFD2F6F94A7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rPr>
              <a:pPr eaLnBrk="1"/>
              <a:t>13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panose="020B0603030804020204" pitchFamily="34" charset="0"/>
            </a:endParaRPr>
          </a:p>
        </p:txBody>
      </p:sp>
      <p:sp>
        <p:nvSpPr>
          <p:cNvPr id="74755" name="Text Box 1">
            <a:extLst>
              <a:ext uri="{FF2B5EF4-FFF2-40B4-BE49-F238E27FC236}">
                <a16:creationId xmlns:a16="http://schemas.microsoft.com/office/drawing/2014/main" id="{DE3F80BC-6C84-48D5-A426-93CFD3DAB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1488" y="10156825"/>
            <a:ext cx="3276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37" tIns="52308" rIns="104237" bIns="52308" anchor="b"/>
          <a:lstStyle>
            <a:lvl1pPr eaLnBrk="0">
              <a:tabLst>
                <a:tab pos="422275" algn="l"/>
                <a:tab pos="850900" algn="l"/>
                <a:tab pos="1277938" algn="l"/>
                <a:tab pos="1703388" algn="l"/>
                <a:tab pos="2130425" algn="l"/>
                <a:tab pos="2555875" algn="l"/>
                <a:tab pos="2982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22275" algn="l"/>
                <a:tab pos="850900" algn="l"/>
                <a:tab pos="1277938" algn="l"/>
                <a:tab pos="1703388" algn="l"/>
                <a:tab pos="2130425" algn="l"/>
                <a:tab pos="2555875" algn="l"/>
                <a:tab pos="2982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22275" algn="l"/>
                <a:tab pos="850900" algn="l"/>
                <a:tab pos="1277938" algn="l"/>
                <a:tab pos="1703388" algn="l"/>
                <a:tab pos="2130425" algn="l"/>
                <a:tab pos="2555875" algn="l"/>
                <a:tab pos="2982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22275" algn="l"/>
                <a:tab pos="850900" algn="l"/>
                <a:tab pos="1277938" algn="l"/>
                <a:tab pos="1703388" algn="l"/>
                <a:tab pos="2130425" algn="l"/>
                <a:tab pos="2555875" algn="l"/>
                <a:tab pos="2982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22275" algn="l"/>
                <a:tab pos="850900" algn="l"/>
                <a:tab pos="1277938" algn="l"/>
                <a:tab pos="1703388" algn="l"/>
                <a:tab pos="2130425" algn="l"/>
                <a:tab pos="2555875" algn="l"/>
                <a:tab pos="2982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22275" algn="l"/>
                <a:tab pos="850900" algn="l"/>
                <a:tab pos="1277938" algn="l"/>
                <a:tab pos="1703388" algn="l"/>
                <a:tab pos="2130425" algn="l"/>
                <a:tab pos="2555875" algn="l"/>
                <a:tab pos="2982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22275" algn="l"/>
                <a:tab pos="850900" algn="l"/>
                <a:tab pos="1277938" algn="l"/>
                <a:tab pos="1703388" algn="l"/>
                <a:tab pos="2130425" algn="l"/>
                <a:tab pos="2555875" algn="l"/>
                <a:tab pos="2982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22275" algn="l"/>
                <a:tab pos="850900" algn="l"/>
                <a:tab pos="1277938" algn="l"/>
                <a:tab pos="1703388" algn="l"/>
                <a:tab pos="2130425" algn="l"/>
                <a:tab pos="2555875" algn="l"/>
                <a:tab pos="2982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22275" algn="l"/>
                <a:tab pos="850900" algn="l"/>
                <a:tab pos="1277938" algn="l"/>
                <a:tab pos="1703388" algn="l"/>
                <a:tab pos="2130425" algn="l"/>
                <a:tab pos="2555875" algn="l"/>
                <a:tab pos="2982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eaLnBrk="1" hangingPunct="1"/>
            <a:fld id="{34A237B3-6B1D-4444-BF5F-CA55C3F06C51}" type="slidenum"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pPr algn="r" eaLnBrk="1" hangingPunct="1"/>
              <a:t>13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74756" name="Rectangle 2">
            <a:extLst>
              <a:ext uri="{FF2B5EF4-FFF2-40B4-BE49-F238E27FC236}">
                <a16:creationId xmlns:a16="http://schemas.microsoft.com/office/drawing/2014/main" id="{6C5256C0-040E-4C5B-AAFC-7F830C3C28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3">
            <a:extLst>
              <a:ext uri="{FF2B5EF4-FFF2-40B4-BE49-F238E27FC236}">
                <a16:creationId xmlns:a16="http://schemas.microsoft.com/office/drawing/2014/main" id="{6F911E7A-04BD-464F-944F-720F672D1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5078413"/>
            <a:ext cx="6048375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277" tIns="48139" rIns="96277" bIns="48139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3860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ca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D62838-1DA3-4253-9C57-7F24D4F8E7C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390B75-6DE6-45B6-870A-E5037BAC275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923C30-F799-4BE8-812D-51AF34F6E5F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7E6C09-0D2C-474B-898F-59956F35C984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2094625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C114F2-FAB2-41F1-A500-C43ADCB566E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D9DF1A-BCB0-45A6-ADE9-81DC3C243C8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FD201E-EFBC-4D11-A60B-C8B4E055C0B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7AAA51-A5D5-408E-8823-BF7F38693A1B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2223016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5813" cy="530701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307013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38249E-92A9-4E9E-BE83-60AB237CCB6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CC4AFD-AC16-4235-9A8E-08D81172640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D61E3E-F9E4-4675-B1BD-DEE5A1C4C3E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175B2F-F417-41F9-8F3A-B1FD56EC47D9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2498196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8013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60F873B-E865-4B1A-ABB9-0C34211A77E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CEA6D49-804D-48D9-AC35-2C468B0E632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557211B-4250-450F-A6CF-41611B9D5DD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3CAEA6-F7B0-4089-989D-EB5321E24505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67433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8FBE68-A8D8-4225-97D4-D9303658E03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75177D-2EA7-439C-AD94-A612D1215BE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1D543-B52B-4330-900C-45680C467A1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24A636-CBEA-41BB-8E44-3EC717674DCE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2732033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FDA8FB-6E31-4B45-A962-457E833D5B6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F46A86-E2EE-4B99-8983-72ACD97A074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011DFF-0C67-48BC-94C0-258F8F5DE73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41A107-58AE-45E8-9009-E594062D5A8A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1153422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3975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8600" cy="3975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2B5EFD8-23A3-43E5-8781-05C919A4427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A91A17B-4E02-4208-8004-4AD308FF964E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A07FEAA-C81D-45B2-9646-1D0962F7581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1C6945-1E6E-4650-82E9-32F16D24BF43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556540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370FB5D-E26E-4F94-8802-9A0F7FD01D2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8007616-DD58-4C2C-8B46-9E8221A25CF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FF6754B-7534-4461-8C36-EC2D13F2AC3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EAC90D-2466-4528-9A13-4D9EA8BD50DE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196529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CA5273B-5F2A-48BB-A2E1-7752E0D3325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7565062-0CB9-4FC9-A0E3-33BAF0F9D9B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1434901-AF44-4E54-A2DF-8E010D466F8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D0A885-4B62-4776-A978-630FA0DE9A72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2455874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7283734F-D2F1-4A88-87CC-22DDC8E52AC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7C3490F-F32F-4735-96D1-E52F7B69B70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B2E9C04-B006-4E5C-B2BB-5B6EB7213F6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B7B4E4-DF7A-4F6D-8296-EE780AD830D8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2380449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BBC9C1D-6B80-476A-A4A8-85810E46495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B923CB8-108A-4ECB-A2D4-08817CF1A39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4F418B2-1FD8-4062-B945-9414D22FB19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F9FE5D-3877-4DD7-ABBD-D16EABF19C67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583298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ca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56D504E-E9D2-4B3C-9452-CBFC5858C82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E641BBA-60D4-451B-9977-299485240C7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9FD756B-BE7A-4A57-8B11-93D6E0AE1C1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778A3B-7A38-49E5-B2D7-C156BC94B296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1781963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DC15A27A-7D3B-42CD-9E25-D5D1E4CB5D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80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ES"/>
              <a:t>Feu clic per editar el format del text del títol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2461A1CD-E783-4AEE-A36A-ED0061E57D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8013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57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ES"/>
              <a:t>Feu clic per editar el format del text de l'esquema</a:t>
            </a:r>
          </a:p>
          <a:p>
            <a:pPr lvl="1"/>
            <a:r>
              <a:rPr lang="en-GB" altLang="es-ES"/>
              <a:t>Segon nivell d'esquema</a:t>
            </a:r>
          </a:p>
          <a:p>
            <a:pPr lvl="2"/>
            <a:r>
              <a:rPr lang="en-GB" altLang="es-ES"/>
              <a:t>Tercer nivell d'esquema</a:t>
            </a:r>
          </a:p>
          <a:p>
            <a:pPr lvl="3"/>
            <a:r>
              <a:rPr lang="en-GB" altLang="es-ES"/>
              <a:t>Quart nivell d'esquema</a:t>
            </a:r>
          </a:p>
          <a:p>
            <a:pPr lvl="4"/>
            <a:r>
              <a:rPr lang="en-GB" altLang="es-ES"/>
              <a:t>Cinquè nivell d'esquema</a:t>
            </a:r>
          </a:p>
          <a:p>
            <a:pPr lvl="4"/>
            <a:r>
              <a:rPr lang="en-GB" altLang="es-ES"/>
              <a:t>Sisè nivell d'esquema</a:t>
            </a:r>
          </a:p>
          <a:p>
            <a:pPr lvl="4"/>
            <a:r>
              <a:rPr lang="en-GB" altLang="es-ES"/>
              <a:t>Setè nivell d'esquema</a:t>
            </a:r>
          </a:p>
          <a:p>
            <a:pPr lvl="4"/>
            <a:r>
              <a:rPr lang="en-GB" altLang="es-ES"/>
              <a:t>Vuitè nivell d'esquema</a:t>
            </a:r>
          </a:p>
          <a:p>
            <a:pPr lvl="4"/>
            <a:r>
              <a:rPr lang="en-GB" altLang="es-ES"/>
              <a:t>Novè nivell d'esquema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CB55F7EC-C31D-4C02-BF86-C840AFF54344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6813"/>
            <a:ext cx="2128838" cy="471487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Font typeface="Times New Roman" pitchFamily="16" charset="0"/>
              <a:buNone/>
              <a:tabLst>
                <a:tab pos="723900" algn="l"/>
                <a:tab pos="14478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93C9A68-CE31-402A-9A24-59610218CA32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7375" y="6246813"/>
            <a:ext cx="2897188" cy="471487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5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3AA5CF8-66C1-4D3E-8345-43CB1C5B4A8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6375" y="6246813"/>
            <a:ext cx="2128838" cy="471487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</a:lstStyle>
          <a:p>
            <a:fld id="{14576691-90A8-40F8-A99C-A29D4C945517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txStyles>
    <p:titleStyle>
      <a:lvl1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Noto Sans CJK SC Regular" charset="0"/>
          <a:cs typeface="Noto Sans CJK SC Regular" charset="0"/>
        </a:defRPr>
      </a:lvl2pPr>
      <a:lvl3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Noto Sans CJK SC Regular" charset="0"/>
          <a:cs typeface="Noto Sans CJK SC Regular" charset="0"/>
        </a:defRPr>
      </a:lvl3pPr>
      <a:lvl4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Noto Sans CJK SC Regular" charset="0"/>
          <a:cs typeface="Noto Sans CJK SC Regular" charset="0"/>
        </a:defRPr>
      </a:lvl4pPr>
      <a:lvl5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Noto Sans CJK SC Regular" charset="0"/>
          <a:cs typeface="Noto Sans CJK SC Regular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000">
          <a:solidFill>
            <a:srgbClr val="000000"/>
          </a:solidFill>
          <a:latin typeface="Arial" charset="0"/>
          <a:ea typeface="Noto Sans CJK SC Regular" charset="0"/>
          <a:cs typeface="Noto Sans CJK SC Regular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000">
          <a:solidFill>
            <a:srgbClr val="000000"/>
          </a:solidFill>
          <a:latin typeface="Arial" charset="0"/>
          <a:ea typeface="Noto Sans CJK SC Regular" charset="0"/>
          <a:cs typeface="Noto Sans CJK SC Regular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000">
          <a:solidFill>
            <a:srgbClr val="000000"/>
          </a:solidFill>
          <a:latin typeface="Arial" charset="0"/>
          <a:ea typeface="Noto Sans CJK SC Regular" charset="0"/>
          <a:cs typeface="Noto Sans CJK SC Regular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000">
          <a:solidFill>
            <a:srgbClr val="000000"/>
          </a:solidFill>
          <a:latin typeface="Arial" charset="0"/>
          <a:ea typeface="Noto Sans CJK SC Regular" charset="0"/>
          <a:cs typeface="Noto Sans CJK SC Regular" charset="0"/>
        </a:defRPr>
      </a:lvl9pPr>
    </p:titleStyle>
    <p:bodyStyle>
      <a:lvl1pPr marL="342900" indent="-342900" algn="l" defTabSz="457200" rtl="0" eaLnBrk="0" fontAlgn="base" hangingPunct="0">
        <a:lnSpc>
          <a:spcPct val="93000"/>
        </a:lnSpc>
        <a:spcBef>
          <a:spcPts val="1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3000"/>
        </a:lnSpc>
        <a:spcBef>
          <a:spcPts val="10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ts val="51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ts val="26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ts val="263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ts val="263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ts val="263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ts val="263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hyperlink" Target="https://www.gsea-msigdb.org/gsea/msigd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hyperlink" Target="http://geneontology.org/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reactome.org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bi.ac.uk/training/online/" TargetMode="External"/><Relationship Id="rId4" Type="http://schemas.openxmlformats.org/officeDocument/2006/relationships/hyperlink" Target="http://www.reactome.org/userguide/Usersguide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bi.ac.uk/QuickGO/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geneontology.org/docs/download-ontology/" TargetMode="External"/><Relationship Id="rId2" Type="http://schemas.openxmlformats.org/officeDocument/2006/relationships/hyperlink" Target="http://geneontology.org/docs/download-go-annotations/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amigo.geneontology.org/amigo" TargetMode="External"/><Relationship Id="rId13" Type="http://schemas.openxmlformats.org/officeDocument/2006/relationships/hyperlink" Target="http://pantherdb.org/" TargetMode="External"/><Relationship Id="rId3" Type="http://schemas.openxmlformats.org/officeDocument/2006/relationships/hyperlink" Target="http://biit.cs.ut.ee/gprofiler/index.cgi" TargetMode="External"/><Relationship Id="rId7" Type="http://schemas.openxmlformats.org/officeDocument/2006/relationships/hyperlink" Target="http://webgestalt.org/" TargetMode="External"/><Relationship Id="rId12" Type="http://schemas.openxmlformats.org/officeDocument/2006/relationships/hyperlink" Target="http://apps.cytoscape.org/apps/cluego" TargetMode="Externa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genemania.org/" TargetMode="External"/><Relationship Id="rId11" Type="http://schemas.openxmlformats.org/officeDocument/2006/relationships/hyperlink" Target="http://software.broadinstitute.org/gsea/index.jsp" TargetMode="External"/><Relationship Id="rId5" Type="http://schemas.openxmlformats.org/officeDocument/2006/relationships/hyperlink" Target="http://david.abcc.ncifcrf.gov/tools.jsp" TargetMode="External"/><Relationship Id="rId15" Type="http://schemas.openxmlformats.org/officeDocument/2006/relationships/image" Target="../media/image1.png"/><Relationship Id="rId10" Type="http://schemas.openxmlformats.org/officeDocument/2006/relationships/hyperlink" Target="http://revigo.irb.hr/" TargetMode="External"/><Relationship Id="rId4" Type="http://schemas.openxmlformats.org/officeDocument/2006/relationships/hyperlink" Target="https://reactome.org/" TargetMode="External"/><Relationship Id="rId9" Type="http://schemas.openxmlformats.org/officeDocument/2006/relationships/hyperlink" Target="https://www.ebi.ac.uk/QuickGO/" TargetMode="External"/><Relationship Id="rId14" Type="http://schemas.openxmlformats.org/officeDocument/2006/relationships/hyperlink" Target="http://cbl-gorilla.cs.technion.ac.il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cbl-gorilla.cs.technion.ac.il/" TargetMode="Externa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cbl-gorilla.cs.technion.ac.il/" TargetMode="Externa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revigo.irb.hr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://bioconductor.org/packages/release/bioc/html/clusterProfiler.html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orvath.genetics.ucla.edu/html/CoexpressionNetwork/Rpackages/WGCNA/" TargetMode="External"/><Relationship Id="rId5" Type="http://schemas.openxmlformats.org/officeDocument/2006/relationships/hyperlink" Target="https://www.bioconductor.org/packages/release/bioc/html/SPIA.html" TargetMode="External"/><Relationship Id="rId10" Type="http://schemas.openxmlformats.org/officeDocument/2006/relationships/hyperlink" Target="http://bioconductor.org/packages/release/BiocViews.html#___Pathways" TargetMode="External"/><Relationship Id="rId4" Type="http://schemas.openxmlformats.org/officeDocument/2006/relationships/hyperlink" Target="http://www.bioconductor.org/packages/release/bioc/html/gage.html" TargetMode="External"/><Relationship Id="rId9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hbctraining.github.io/DGE_workshop/lessons/functional_analysis_other_methods.html" TargetMode="External"/><Relationship Id="rId2" Type="http://schemas.openxmlformats.org/officeDocument/2006/relationships/hyperlink" Target="https://hbctraining.github.io/DGE_workshop_salmon/lessons/functional_analysis_2019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arn.gencore.bio.nyu.edu/rna-seq-analysis/gene-set-enrichment-analysis/" TargetMode="External"/><Relationship Id="rId4" Type="http://schemas.openxmlformats.org/officeDocument/2006/relationships/hyperlink" Target="http://biit.cs.ut.ee/gprofiler/page/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pantherdb.org/" TargetMode="External"/><Relationship Id="rId13" Type="http://schemas.openxmlformats.org/officeDocument/2006/relationships/hyperlink" Target="https://en.wikipedia.org/wiki/Transcription_factor_binding_site_databases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wikipathways.org/index.php/WikiPathways" TargetMode="External"/><Relationship Id="rId12" Type="http://schemas.openxmlformats.org/officeDocument/2006/relationships/hyperlink" Target="http://cellfinder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eactome.org/" TargetMode="External"/><Relationship Id="rId11" Type="http://schemas.openxmlformats.org/officeDocument/2006/relationships/hyperlink" Target="http://bio-bigdata.hrbmu.edu.cn/CellMarker/" TargetMode="External"/><Relationship Id="rId5" Type="http://schemas.openxmlformats.org/officeDocument/2006/relationships/hyperlink" Target="https://www.genome.jp/kegg/pathway.html" TargetMode="External"/><Relationship Id="rId10" Type="http://schemas.openxmlformats.org/officeDocument/2006/relationships/hyperlink" Target="https://disease-ontology.org/" TargetMode="External"/><Relationship Id="rId4" Type="http://schemas.openxmlformats.org/officeDocument/2006/relationships/hyperlink" Target="http://geneontology.org/" TargetMode="External"/><Relationship Id="rId9" Type="http://schemas.openxmlformats.org/officeDocument/2006/relationships/hyperlink" Target="https://www.disgenet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1">
            <a:extLst>
              <a:ext uri="{FF2B5EF4-FFF2-40B4-BE49-F238E27FC236}">
                <a16:creationId xmlns:a16="http://schemas.microsoft.com/office/drawing/2014/main" id="{26B407A1-3BC3-4CCA-9337-F2C571955FC3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2413" cy="895350"/>
            <a:chOff x="0" y="0"/>
            <a:chExt cx="5759" cy="564"/>
          </a:xfrm>
        </p:grpSpPr>
        <p:sp>
          <p:nvSpPr>
            <p:cNvPr id="6146" name="Rectangle 2">
              <a:extLst>
                <a:ext uri="{FF2B5EF4-FFF2-40B4-BE49-F238E27FC236}">
                  <a16:creationId xmlns:a16="http://schemas.microsoft.com/office/drawing/2014/main" id="{3E592119-E260-4F96-9543-84F51AE10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59" cy="564"/>
            </a:xfrm>
            <a:prstGeom prst="rect">
              <a:avLst/>
            </a:prstGeom>
            <a:gradFill rotWithShape="0">
              <a:gsLst>
                <a:gs pos="0">
                  <a:srgbClr val="990099">
                    <a:alpha val="0"/>
                  </a:srgbClr>
                </a:gs>
                <a:gs pos="50000">
                  <a:srgbClr val="990099"/>
                </a:gs>
                <a:gs pos="100000">
                  <a:srgbClr val="990099">
                    <a:alpha val="0"/>
                  </a:srgbClr>
                </a:gs>
              </a:gsLst>
              <a:lin ang="5400000" scaled="1"/>
            </a:gradFill>
            <a:ln w="9525" cap="flat">
              <a:noFill/>
              <a:round/>
              <a:headEnd/>
              <a:tailEnd/>
            </a:ln>
            <a:effectLst/>
          </p:spPr>
          <p:txBody>
            <a:bodyPr wrap="none" lIns="90000" tIns="66168" rIns="90000" bIns="45000" anchor="ctr"/>
            <a:lstStyle/>
            <a:p>
              <a:pPr algn="ctr">
                <a:buFont typeface="Times New Roman" pitchFamily="16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/>
              </a:pPr>
              <a:r>
                <a:rPr lang="en-US" sz="2400">
                  <a:solidFill>
                    <a:srgbClr val="FFFFFF"/>
                  </a:solidFill>
                  <a:latin typeface="Arial" charset="0"/>
                  <a:cs typeface="+mn-cs"/>
                </a:rPr>
                <a:t>BIOINFORMATICS COURSE</a:t>
              </a:r>
            </a:p>
          </p:txBody>
        </p:sp>
        <p:pic>
          <p:nvPicPr>
            <p:cNvPr id="5128" name="Picture 3">
              <a:extLst>
                <a:ext uri="{FF2B5EF4-FFF2-40B4-BE49-F238E27FC236}">
                  <a16:creationId xmlns:a16="http://schemas.microsoft.com/office/drawing/2014/main" id="{632A042E-7358-483F-82B4-C3775E8C30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83" r="59045" b="35999"/>
            <a:stretch>
              <a:fillRect/>
            </a:stretch>
          </p:blipFill>
          <p:spPr bwMode="auto">
            <a:xfrm>
              <a:off x="532" y="23"/>
              <a:ext cx="554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5129" name="Picture 4">
              <a:extLst>
                <a:ext uri="{FF2B5EF4-FFF2-40B4-BE49-F238E27FC236}">
                  <a16:creationId xmlns:a16="http://schemas.microsoft.com/office/drawing/2014/main" id="{216AB323-0149-4522-80E9-87F546322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87" t="38383" r="6165" b="39711"/>
            <a:stretch>
              <a:fillRect/>
            </a:stretch>
          </p:blipFill>
          <p:spPr bwMode="auto">
            <a:xfrm>
              <a:off x="542" y="315"/>
              <a:ext cx="545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5130" name="Picture 5">
              <a:extLst>
                <a:ext uri="{FF2B5EF4-FFF2-40B4-BE49-F238E27FC236}">
                  <a16:creationId xmlns:a16="http://schemas.microsoft.com/office/drawing/2014/main" id="{346E558A-EA31-4034-833D-C67E2E4AB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0" r="5270" b="12711"/>
            <a:stretch>
              <a:fillRect/>
            </a:stretch>
          </p:blipFill>
          <p:spPr bwMode="auto">
            <a:xfrm>
              <a:off x="0" y="23"/>
              <a:ext cx="554" cy="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sp>
        <p:nvSpPr>
          <p:cNvPr id="5123" name="Text Box 6">
            <a:extLst>
              <a:ext uri="{FF2B5EF4-FFF2-40B4-BE49-F238E27FC236}">
                <a16:creationId xmlns:a16="http://schemas.microsoft.com/office/drawing/2014/main" id="{BFF98934-D139-4AAA-96D3-E4725A34C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196975"/>
            <a:ext cx="626427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80280" rIns="90000" bIns="45000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/>
            <a:r>
              <a:rPr lang="en-US" altLang="es-ES" sz="4000" b="1">
                <a:solidFill>
                  <a:srgbClr val="000000"/>
                </a:solidFill>
              </a:rPr>
              <a:t>Functional analysis of gene lists</a:t>
            </a:r>
          </a:p>
          <a:p>
            <a:pPr algn="ctr" eaLnBrk="1"/>
            <a:r>
              <a:rPr lang="en-US" altLang="es-ES" sz="3200" b="1">
                <a:solidFill>
                  <a:srgbClr val="000000"/>
                </a:solidFill>
              </a:rPr>
              <a:t>A practical exploration of resources</a:t>
            </a:r>
            <a:endParaRPr lang="en-US" altLang="es-ES" sz="3600" b="1">
              <a:solidFill>
                <a:srgbClr val="000000"/>
              </a:solidFill>
            </a:endParaRPr>
          </a:p>
        </p:txBody>
      </p:sp>
      <p:sp>
        <p:nvSpPr>
          <p:cNvPr id="5124" name="Text Box 7">
            <a:extLst>
              <a:ext uri="{FF2B5EF4-FFF2-40B4-BE49-F238E27FC236}">
                <a16:creationId xmlns:a16="http://schemas.microsoft.com/office/drawing/2014/main" id="{A7BCA85D-46F5-4AF0-A6BF-BE69A8AAF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630613"/>
            <a:ext cx="9144000" cy="322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64404" rIns="90000" bIns="45000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 hangingPunct="1"/>
            <a:r>
              <a:rPr lang="en-US" altLang="es-ES" sz="2200">
                <a:solidFill>
                  <a:srgbClr val="000000"/>
                </a:solidFill>
              </a:rPr>
              <a:t>Bioinformatics Course UEB-VHIR </a:t>
            </a:r>
          </a:p>
          <a:p>
            <a:pPr algn="ctr" eaLnBrk="1" hangingPunct="1"/>
            <a:r>
              <a:rPr lang="en-US" altLang="es-ES" sz="2200">
                <a:solidFill>
                  <a:srgbClr val="000000"/>
                </a:solidFill>
              </a:rPr>
              <a:t>November 2020</a:t>
            </a:r>
          </a:p>
          <a:p>
            <a:pPr algn="ctr" eaLnBrk="1" hangingPunct="1"/>
            <a:endParaRPr lang="en-US" altLang="es-ES" sz="2000">
              <a:solidFill>
                <a:srgbClr val="000000"/>
              </a:solidFill>
            </a:endParaRPr>
          </a:p>
          <a:p>
            <a:pPr algn="ctr" eaLnBrk="1" hangingPunct="1"/>
            <a:endParaRPr lang="en-US" altLang="es-ES" sz="2000">
              <a:solidFill>
                <a:srgbClr val="000000"/>
              </a:solidFill>
            </a:endParaRPr>
          </a:p>
          <a:p>
            <a:pPr algn="ctr" eaLnBrk="1" hangingPunct="1"/>
            <a:r>
              <a:rPr lang="en-US" altLang="es-ES" sz="2000">
                <a:solidFill>
                  <a:srgbClr val="000000"/>
                </a:solidFill>
              </a:rPr>
              <a:t>Ricardo Gonzalo</a:t>
            </a:r>
            <a:r>
              <a:rPr lang="en-US" altLang="es-ES" sz="2000" baseline="33000">
                <a:solidFill>
                  <a:srgbClr val="000000"/>
                </a:solidFill>
              </a:rPr>
              <a:t>1</a:t>
            </a:r>
            <a:r>
              <a:rPr lang="en-US" altLang="es-ES" sz="2000">
                <a:solidFill>
                  <a:srgbClr val="000000"/>
                </a:solidFill>
              </a:rPr>
              <a:t>, Mireia Ferrer</a:t>
            </a:r>
            <a:r>
              <a:rPr lang="en-US" altLang="es-ES" sz="2000" baseline="33000">
                <a:solidFill>
                  <a:srgbClr val="000000"/>
                </a:solidFill>
              </a:rPr>
              <a:t>1</a:t>
            </a:r>
            <a:r>
              <a:rPr lang="en-US" altLang="es-ES" sz="2000">
                <a:solidFill>
                  <a:srgbClr val="000000"/>
                </a:solidFill>
              </a:rPr>
              <a:t>, Álex Sánchez</a:t>
            </a:r>
            <a:r>
              <a:rPr lang="en-US" altLang="es-ES" sz="2000" baseline="33000">
                <a:solidFill>
                  <a:srgbClr val="000000"/>
                </a:solidFill>
              </a:rPr>
              <a:t>1,2</a:t>
            </a:r>
          </a:p>
          <a:p>
            <a:pPr algn="ctr" eaLnBrk="1" hangingPunct="1"/>
            <a:r>
              <a:rPr lang="en-US" altLang="es-ES" sz="2000">
                <a:solidFill>
                  <a:srgbClr val="000000"/>
                </a:solidFill>
              </a:rPr>
              <a:t>Berta Miró</a:t>
            </a:r>
            <a:r>
              <a:rPr lang="en-US" altLang="es-ES" sz="2000" baseline="33000">
                <a:solidFill>
                  <a:srgbClr val="000000"/>
                </a:solidFill>
              </a:rPr>
              <a:t>1</a:t>
            </a:r>
            <a:r>
              <a:rPr lang="en-US" altLang="es-ES" sz="2000">
                <a:solidFill>
                  <a:srgbClr val="000000"/>
                </a:solidFill>
              </a:rPr>
              <a:t>, Angel Blanco</a:t>
            </a:r>
            <a:r>
              <a:rPr lang="en-US" altLang="es-ES" sz="2000" baseline="33000">
                <a:solidFill>
                  <a:srgbClr val="000000"/>
                </a:solidFill>
              </a:rPr>
              <a:t>1,2</a:t>
            </a:r>
          </a:p>
          <a:p>
            <a:pPr algn="ctr" eaLnBrk="1" hangingPunct="1"/>
            <a:endParaRPr lang="en-US" altLang="es-ES" baseline="33000">
              <a:solidFill>
                <a:srgbClr val="808080"/>
              </a:solidFill>
            </a:endParaRPr>
          </a:p>
          <a:p>
            <a:pPr algn="ctr" eaLnBrk="1" hangingPunct="1"/>
            <a:r>
              <a:rPr lang="en-US" altLang="es-ES">
                <a:solidFill>
                  <a:srgbClr val="808080"/>
                </a:solidFill>
              </a:rPr>
              <a:t>1 Unitat d’Estadística i Bioinformàtica (UEB) VHIR</a:t>
            </a:r>
          </a:p>
          <a:p>
            <a:pPr algn="ctr" eaLnBrk="1" hangingPunct="1"/>
            <a:r>
              <a:rPr lang="en-US" altLang="es-ES">
                <a:solidFill>
                  <a:srgbClr val="808080"/>
                </a:solidFill>
              </a:rPr>
              <a:t>2 Departament de Genètica Microbiologia i Estadística, UB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Group 2">
            <a:extLst>
              <a:ext uri="{FF2B5EF4-FFF2-40B4-BE49-F238E27FC236}">
                <a16:creationId xmlns:a16="http://schemas.microsoft.com/office/drawing/2014/main" id="{C62F1B7F-4588-4676-BF6F-5C0400EAED64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2413" cy="895350"/>
            <a:chOff x="0" y="0"/>
            <a:chExt cx="5759" cy="56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9171BDB-AF19-4D3B-BDB9-F34B9B3E5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59" cy="564"/>
            </a:xfrm>
            <a:prstGeom prst="rect">
              <a:avLst/>
            </a:prstGeom>
            <a:gradFill rotWithShape="0">
              <a:gsLst>
                <a:gs pos="0">
                  <a:srgbClr val="990099">
                    <a:alpha val="0"/>
                  </a:srgbClr>
                </a:gs>
                <a:gs pos="50000">
                  <a:srgbClr val="990099"/>
                </a:gs>
                <a:gs pos="100000">
                  <a:srgbClr val="990099">
                    <a:alpha val="0"/>
                  </a:srgbClr>
                </a:gs>
              </a:gsLst>
              <a:lin ang="5400000" scaled="1"/>
            </a:gradFill>
            <a:ln w="9525" cap="flat">
              <a:noFill/>
              <a:round/>
              <a:headEnd/>
              <a:tailEnd/>
            </a:ln>
            <a:effectLst/>
          </p:spPr>
          <p:txBody>
            <a:bodyPr wrap="none" lIns="90000" tIns="69695" rIns="90000" bIns="45000" anchor="ctr"/>
            <a:lstStyle/>
            <a:p>
              <a:pPr algn="ctr">
                <a:buFont typeface="Times New Roman" pitchFamily="16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/>
              </a:pPr>
              <a:r>
                <a:rPr lang="en-US" sz="2800" b="1">
                  <a:solidFill>
                    <a:srgbClr val="FFFFFF"/>
                  </a:solidFill>
                  <a:latin typeface="Arial" charset="0"/>
                  <a:cs typeface="+mn-cs"/>
                </a:rPr>
                <a:t>	Resources for functional analysis</a:t>
              </a:r>
            </a:p>
          </p:txBody>
        </p:sp>
        <p:pic>
          <p:nvPicPr>
            <p:cNvPr id="14345" name="Picture 4">
              <a:extLst>
                <a:ext uri="{FF2B5EF4-FFF2-40B4-BE49-F238E27FC236}">
                  <a16:creationId xmlns:a16="http://schemas.microsoft.com/office/drawing/2014/main" id="{7FEB44D1-E0AF-45BE-AD04-445E8352CB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83" r="59045" b="35999"/>
            <a:stretch>
              <a:fillRect/>
            </a:stretch>
          </p:blipFill>
          <p:spPr bwMode="auto">
            <a:xfrm>
              <a:off x="532" y="23"/>
              <a:ext cx="554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4346" name="Picture 5">
              <a:extLst>
                <a:ext uri="{FF2B5EF4-FFF2-40B4-BE49-F238E27FC236}">
                  <a16:creationId xmlns:a16="http://schemas.microsoft.com/office/drawing/2014/main" id="{39621DF4-32CA-42FF-9596-9AF0FE8733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87" t="38383" r="6165" b="39711"/>
            <a:stretch>
              <a:fillRect/>
            </a:stretch>
          </p:blipFill>
          <p:spPr bwMode="auto">
            <a:xfrm>
              <a:off x="542" y="315"/>
              <a:ext cx="545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4347" name="Picture 6">
              <a:extLst>
                <a:ext uri="{FF2B5EF4-FFF2-40B4-BE49-F238E27FC236}">
                  <a16:creationId xmlns:a16="http://schemas.microsoft.com/office/drawing/2014/main" id="{72F5E548-CEB7-4213-A72A-10963EEFC2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0" r="5270" b="12711"/>
            <a:stretch>
              <a:fillRect/>
            </a:stretch>
          </p:blipFill>
          <p:spPr bwMode="auto">
            <a:xfrm>
              <a:off x="0" y="23"/>
              <a:ext cx="554" cy="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14339" name="Picture 2">
            <a:hlinkClick r:id="rId4"/>
            <a:extLst>
              <a:ext uri="{FF2B5EF4-FFF2-40B4-BE49-F238E27FC236}">
                <a16:creationId xmlns:a16="http://schemas.microsoft.com/office/drawing/2014/main" id="{2863F205-74B8-45A5-801F-F32CACCEF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31863"/>
            <a:ext cx="7513910" cy="5946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1">
            <a:extLst>
              <a:ext uri="{FF2B5EF4-FFF2-40B4-BE49-F238E27FC236}">
                <a16:creationId xmlns:a16="http://schemas.microsoft.com/office/drawing/2014/main" id="{0ECEC858-15BB-437B-A632-F9A66E746C6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2413" cy="895350"/>
            <a:chOff x="0" y="0"/>
            <a:chExt cx="5759" cy="564"/>
          </a:xfrm>
        </p:grpSpPr>
        <p:sp>
          <p:nvSpPr>
            <p:cNvPr id="6146" name="Rectangle 2">
              <a:extLst>
                <a:ext uri="{FF2B5EF4-FFF2-40B4-BE49-F238E27FC236}">
                  <a16:creationId xmlns:a16="http://schemas.microsoft.com/office/drawing/2014/main" id="{243B45CC-4F6F-4E17-BFBC-8E0A6389D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59" cy="564"/>
            </a:xfrm>
            <a:prstGeom prst="rect">
              <a:avLst/>
            </a:prstGeom>
            <a:gradFill rotWithShape="0">
              <a:gsLst>
                <a:gs pos="0">
                  <a:srgbClr val="990099">
                    <a:alpha val="0"/>
                  </a:srgbClr>
                </a:gs>
                <a:gs pos="50000">
                  <a:srgbClr val="990099"/>
                </a:gs>
                <a:gs pos="100000">
                  <a:srgbClr val="990099">
                    <a:alpha val="0"/>
                  </a:srgbClr>
                </a:gs>
              </a:gsLst>
              <a:lin ang="5400000" scaled="1"/>
            </a:gradFill>
            <a:ln w="9525" cap="flat">
              <a:noFill/>
              <a:round/>
              <a:headEnd/>
              <a:tailEnd/>
            </a:ln>
            <a:effectLst/>
          </p:spPr>
          <p:txBody>
            <a:bodyPr wrap="none" lIns="90000" tIns="66168" rIns="90000" bIns="45000" anchor="ctr"/>
            <a:lstStyle/>
            <a:p>
              <a:pPr algn="ctr">
                <a:buFont typeface="Times New Roman" pitchFamily="16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/>
              </a:pPr>
              <a:endParaRPr lang="en-US" sz="2400" dirty="0">
                <a:solidFill>
                  <a:srgbClr val="FFFFFF"/>
                </a:solidFill>
                <a:latin typeface="Arial" charset="0"/>
                <a:cs typeface="+mn-cs"/>
              </a:endParaRPr>
            </a:p>
          </p:txBody>
        </p:sp>
        <p:pic>
          <p:nvPicPr>
            <p:cNvPr id="15367" name="Picture 3">
              <a:extLst>
                <a:ext uri="{FF2B5EF4-FFF2-40B4-BE49-F238E27FC236}">
                  <a16:creationId xmlns:a16="http://schemas.microsoft.com/office/drawing/2014/main" id="{729E8D7D-5278-4F76-BB52-E47D0CCC7D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83" r="59045" b="35999"/>
            <a:stretch>
              <a:fillRect/>
            </a:stretch>
          </p:blipFill>
          <p:spPr bwMode="auto">
            <a:xfrm>
              <a:off x="532" y="23"/>
              <a:ext cx="554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5368" name="Picture 4">
              <a:extLst>
                <a:ext uri="{FF2B5EF4-FFF2-40B4-BE49-F238E27FC236}">
                  <a16:creationId xmlns:a16="http://schemas.microsoft.com/office/drawing/2014/main" id="{F1FC05CD-93D2-4C44-A290-52F5151DE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87" t="38383" r="6165" b="39711"/>
            <a:stretch>
              <a:fillRect/>
            </a:stretch>
          </p:blipFill>
          <p:spPr bwMode="auto">
            <a:xfrm>
              <a:off x="542" y="315"/>
              <a:ext cx="545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5369" name="Picture 5">
              <a:extLst>
                <a:ext uri="{FF2B5EF4-FFF2-40B4-BE49-F238E27FC236}">
                  <a16:creationId xmlns:a16="http://schemas.microsoft.com/office/drawing/2014/main" id="{EA87E4FB-59BA-4F4D-BE8F-4BC5B5452F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0" r="5270" b="12711"/>
            <a:stretch>
              <a:fillRect/>
            </a:stretch>
          </p:blipFill>
          <p:spPr bwMode="auto">
            <a:xfrm>
              <a:off x="0" y="23"/>
              <a:ext cx="554" cy="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sp>
        <p:nvSpPr>
          <p:cNvPr id="15363" name="Text Box 6">
            <a:extLst>
              <a:ext uri="{FF2B5EF4-FFF2-40B4-BE49-F238E27FC236}">
                <a16:creationId xmlns:a16="http://schemas.microsoft.com/office/drawing/2014/main" id="{4C434E62-26DD-4270-876C-D92F9CCCC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648" y="2708920"/>
            <a:ext cx="5932314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80280" rIns="90000" bIns="45000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/>
            <a:r>
              <a:rPr lang="en-US" altLang="es-ES" sz="3200" b="1">
                <a:solidFill>
                  <a:srgbClr val="000000"/>
                </a:solidFill>
              </a:rPr>
              <a:t>Browsing the Gene Ontology 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36221BC5-A145-4FA7-A903-BA4C81EC7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4638"/>
            <a:ext cx="82280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grpSp>
        <p:nvGrpSpPr>
          <p:cNvPr id="16387" name="Group 2">
            <a:extLst>
              <a:ext uri="{FF2B5EF4-FFF2-40B4-BE49-F238E27FC236}">
                <a16:creationId xmlns:a16="http://schemas.microsoft.com/office/drawing/2014/main" id="{D2D7AF4A-B161-4FF2-A40E-AD0EEE85AC3F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2413" cy="895350"/>
            <a:chOff x="0" y="0"/>
            <a:chExt cx="5759" cy="564"/>
          </a:xfrm>
        </p:grpSpPr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4E08DC87-EFC1-4E71-8743-908337536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59" cy="564"/>
            </a:xfrm>
            <a:prstGeom prst="rect">
              <a:avLst/>
            </a:prstGeom>
            <a:gradFill rotWithShape="0">
              <a:gsLst>
                <a:gs pos="0">
                  <a:srgbClr val="990099">
                    <a:alpha val="0"/>
                  </a:srgbClr>
                </a:gs>
                <a:gs pos="50000">
                  <a:srgbClr val="990099"/>
                </a:gs>
                <a:gs pos="100000">
                  <a:srgbClr val="990099">
                    <a:alpha val="0"/>
                  </a:srgbClr>
                </a:gs>
              </a:gsLst>
              <a:lin ang="5400000" scaled="1"/>
            </a:gradFill>
            <a:ln w="9525" cap="flat">
              <a:noFill/>
              <a:round/>
              <a:headEnd/>
              <a:tailEnd/>
            </a:ln>
            <a:effectLst/>
          </p:spPr>
          <p:txBody>
            <a:bodyPr wrap="none" lIns="90000" tIns="69695" rIns="90000" bIns="45000" anchor="ctr"/>
            <a:lstStyle/>
            <a:p>
              <a:pPr algn="ctr">
                <a:buFont typeface="Times New Roman" pitchFamily="16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/>
              </a:pPr>
              <a:r>
                <a:rPr lang="en-US" sz="2800" b="1" dirty="0">
                  <a:solidFill>
                    <a:srgbClr val="FFFFFF"/>
                  </a:solidFill>
                  <a:latin typeface="Arial" charset="0"/>
                  <a:cs typeface="+mn-cs"/>
                </a:rPr>
                <a:t>	Functional Analysis of gene lists</a:t>
              </a:r>
            </a:p>
          </p:txBody>
        </p:sp>
        <p:pic>
          <p:nvPicPr>
            <p:cNvPr id="16392" name="Picture 4">
              <a:extLst>
                <a:ext uri="{FF2B5EF4-FFF2-40B4-BE49-F238E27FC236}">
                  <a16:creationId xmlns:a16="http://schemas.microsoft.com/office/drawing/2014/main" id="{C56093B7-BDE4-4E3F-98E8-CA641D3A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83" r="59045" b="35999"/>
            <a:stretch>
              <a:fillRect/>
            </a:stretch>
          </p:blipFill>
          <p:spPr bwMode="auto">
            <a:xfrm>
              <a:off x="532" y="23"/>
              <a:ext cx="554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6393" name="Picture 5">
              <a:extLst>
                <a:ext uri="{FF2B5EF4-FFF2-40B4-BE49-F238E27FC236}">
                  <a16:creationId xmlns:a16="http://schemas.microsoft.com/office/drawing/2014/main" id="{828D13F2-8E7B-4823-A1A9-AB9C693569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87" t="38383" r="6165" b="39711"/>
            <a:stretch>
              <a:fillRect/>
            </a:stretch>
          </p:blipFill>
          <p:spPr bwMode="auto">
            <a:xfrm>
              <a:off x="542" y="315"/>
              <a:ext cx="545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6394" name="Picture 6">
              <a:extLst>
                <a:ext uri="{FF2B5EF4-FFF2-40B4-BE49-F238E27FC236}">
                  <a16:creationId xmlns:a16="http://schemas.microsoft.com/office/drawing/2014/main" id="{8EBB6168-15FB-42D4-963A-3AA57F7BBB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0" r="5270" b="12711"/>
            <a:stretch>
              <a:fillRect/>
            </a:stretch>
          </p:blipFill>
          <p:spPr bwMode="auto">
            <a:xfrm>
              <a:off x="0" y="23"/>
              <a:ext cx="554" cy="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3" name="Imagen 2">
            <a:hlinkClick r:id="rId5"/>
            <a:extLst>
              <a:ext uri="{FF2B5EF4-FFF2-40B4-BE49-F238E27FC236}">
                <a16:creationId xmlns:a16="http://schemas.microsoft.com/office/drawing/2014/main" id="{54A8E622-54DD-4394-87D1-B40FB0ACF9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87" y="1186756"/>
            <a:ext cx="9144000" cy="502542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36221BC5-A145-4FA7-A903-BA4C81EC7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4638"/>
            <a:ext cx="82280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grpSp>
        <p:nvGrpSpPr>
          <p:cNvPr id="16387" name="Group 2">
            <a:extLst>
              <a:ext uri="{FF2B5EF4-FFF2-40B4-BE49-F238E27FC236}">
                <a16:creationId xmlns:a16="http://schemas.microsoft.com/office/drawing/2014/main" id="{D2D7AF4A-B161-4FF2-A40E-AD0EEE85AC3F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2413" cy="895350"/>
            <a:chOff x="0" y="0"/>
            <a:chExt cx="5759" cy="564"/>
          </a:xfrm>
        </p:grpSpPr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4E08DC87-EFC1-4E71-8743-908337536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59" cy="564"/>
            </a:xfrm>
            <a:prstGeom prst="rect">
              <a:avLst/>
            </a:prstGeom>
            <a:gradFill rotWithShape="0">
              <a:gsLst>
                <a:gs pos="0">
                  <a:srgbClr val="990099">
                    <a:alpha val="0"/>
                  </a:srgbClr>
                </a:gs>
                <a:gs pos="50000">
                  <a:srgbClr val="990099"/>
                </a:gs>
                <a:gs pos="100000">
                  <a:srgbClr val="990099">
                    <a:alpha val="0"/>
                  </a:srgbClr>
                </a:gs>
              </a:gsLst>
              <a:lin ang="5400000" scaled="1"/>
            </a:gradFill>
            <a:ln w="9525" cap="flat">
              <a:noFill/>
              <a:round/>
              <a:headEnd/>
              <a:tailEnd/>
            </a:ln>
            <a:effectLst/>
          </p:spPr>
          <p:txBody>
            <a:bodyPr wrap="none" lIns="90000" tIns="69695" rIns="90000" bIns="45000" anchor="ctr"/>
            <a:lstStyle/>
            <a:p>
              <a:pPr algn="ctr">
                <a:buFont typeface="Times New Roman" pitchFamily="16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/>
              </a:pPr>
              <a:r>
                <a:rPr lang="en-US" sz="2800" b="1" dirty="0">
                  <a:solidFill>
                    <a:srgbClr val="FFFFFF"/>
                  </a:solidFill>
                  <a:latin typeface="Arial" charset="0"/>
                  <a:cs typeface="+mn-cs"/>
                </a:rPr>
                <a:t>	Functional Analysis of gene lists</a:t>
              </a:r>
            </a:p>
          </p:txBody>
        </p:sp>
        <p:pic>
          <p:nvPicPr>
            <p:cNvPr id="16392" name="Picture 4">
              <a:extLst>
                <a:ext uri="{FF2B5EF4-FFF2-40B4-BE49-F238E27FC236}">
                  <a16:creationId xmlns:a16="http://schemas.microsoft.com/office/drawing/2014/main" id="{C56093B7-BDE4-4E3F-98E8-CA641D3A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83" r="59045" b="35999"/>
            <a:stretch>
              <a:fillRect/>
            </a:stretch>
          </p:blipFill>
          <p:spPr bwMode="auto">
            <a:xfrm>
              <a:off x="532" y="23"/>
              <a:ext cx="554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6393" name="Picture 5">
              <a:extLst>
                <a:ext uri="{FF2B5EF4-FFF2-40B4-BE49-F238E27FC236}">
                  <a16:creationId xmlns:a16="http://schemas.microsoft.com/office/drawing/2014/main" id="{828D13F2-8E7B-4823-A1A9-AB9C693569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87" t="38383" r="6165" b="39711"/>
            <a:stretch>
              <a:fillRect/>
            </a:stretch>
          </p:blipFill>
          <p:spPr bwMode="auto">
            <a:xfrm>
              <a:off x="542" y="315"/>
              <a:ext cx="545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6394" name="Picture 6">
              <a:extLst>
                <a:ext uri="{FF2B5EF4-FFF2-40B4-BE49-F238E27FC236}">
                  <a16:creationId xmlns:a16="http://schemas.microsoft.com/office/drawing/2014/main" id="{8EBB6168-15FB-42D4-963A-3AA57F7BBB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0" r="5270" b="12711"/>
            <a:stretch>
              <a:fillRect/>
            </a:stretch>
          </p:blipFill>
          <p:spPr bwMode="auto">
            <a:xfrm>
              <a:off x="0" y="23"/>
              <a:ext cx="554" cy="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D66BFC1-A28C-4AA0-B6CB-CB90516FB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73" y="1131889"/>
            <a:ext cx="8228013" cy="689768"/>
          </a:xfrm>
        </p:spPr>
        <p:txBody>
          <a:bodyPr/>
          <a:lstStyle/>
          <a:p>
            <a:pPr algn="l"/>
            <a:r>
              <a:rPr lang="ca-ES" sz="3200" dirty="0" err="1"/>
              <a:t>Queries</a:t>
            </a:r>
            <a:r>
              <a:rPr lang="ca-ES" sz="3200" dirty="0"/>
              <a:t> </a:t>
            </a:r>
            <a:r>
              <a:rPr lang="ca-ES" sz="3200" dirty="0" err="1"/>
              <a:t>that</a:t>
            </a:r>
            <a:r>
              <a:rPr lang="ca-ES" sz="3200" dirty="0"/>
              <a:t> can be </a:t>
            </a:r>
            <a:r>
              <a:rPr lang="ca-ES" sz="3200" dirty="0" err="1"/>
              <a:t>done</a:t>
            </a:r>
            <a:r>
              <a:rPr lang="ca-ES" sz="3200" dirty="0"/>
              <a:t> </a:t>
            </a:r>
            <a:r>
              <a:rPr lang="ca-ES" sz="3200" dirty="0" err="1"/>
              <a:t>with</a:t>
            </a:r>
            <a:r>
              <a:rPr lang="ca-ES" sz="3200" dirty="0"/>
              <a:t> </a:t>
            </a:r>
            <a:r>
              <a:rPr lang="ca-ES" sz="3200" dirty="0" err="1"/>
              <a:t>the</a:t>
            </a:r>
            <a:r>
              <a:rPr lang="ca-ES" sz="3200" dirty="0"/>
              <a:t> GO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10BF89-32E3-4B8C-818E-104D73779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665" y="1988840"/>
            <a:ext cx="8228013" cy="3975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a-ES" altLang="es-ES" sz="3200" dirty="0" err="1"/>
              <a:t>AmiGO</a:t>
            </a:r>
            <a:r>
              <a:rPr lang="ca-ES" altLang="es-ES" sz="3200" dirty="0"/>
              <a:t> / </a:t>
            </a:r>
            <a:r>
              <a:rPr lang="ca-ES" altLang="es-ES" sz="3200" dirty="0" err="1"/>
              <a:t>QuickGO</a:t>
            </a:r>
            <a:endParaRPr lang="ca-ES" altLang="es-E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a-ES" altLang="es-ES" sz="3200" dirty="0" err="1"/>
              <a:t>Hierarchy</a:t>
            </a:r>
            <a:endParaRPr lang="ca-ES" altLang="es-E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a-ES" altLang="es-ES" sz="3200" dirty="0" err="1"/>
              <a:t>Search</a:t>
            </a:r>
            <a:r>
              <a:rPr lang="ca-ES" altLang="es-ES" sz="3200" dirty="0"/>
              <a:t> for a </a:t>
            </a:r>
            <a:r>
              <a:rPr lang="ca-ES" altLang="es-ES" sz="3200" dirty="0" err="1"/>
              <a:t>term</a:t>
            </a:r>
            <a:r>
              <a:rPr lang="ca-ES" altLang="es-ES" sz="3200" dirty="0"/>
              <a:t> </a:t>
            </a:r>
            <a:r>
              <a:rPr lang="ca-ES" altLang="es-ES" sz="3200" dirty="0" err="1"/>
              <a:t>like</a:t>
            </a:r>
            <a:r>
              <a:rPr lang="ca-ES" altLang="es-ES" sz="3200" dirty="0"/>
              <a:t> apoptosis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a-ES" altLang="es-ES" sz="3200" dirty="0" err="1"/>
              <a:t>Search</a:t>
            </a:r>
            <a:r>
              <a:rPr lang="ca-ES" altLang="es-ES" sz="3200" dirty="0"/>
              <a:t> for </a:t>
            </a:r>
            <a:r>
              <a:rPr lang="ca-ES" altLang="es-ES" sz="3200" dirty="0" err="1"/>
              <a:t>the</a:t>
            </a:r>
            <a:r>
              <a:rPr lang="ca-ES" altLang="es-ES" sz="3200" dirty="0"/>
              <a:t> </a:t>
            </a:r>
            <a:r>
              <a:rPr lang="ca-ES" altLang="es-ES" sz="3200" dirty="0" err="1"/>
              <a:t>annotations</a:t>
            </a:r>
            <a:r>
              <a:rPr lang="ca-ES" altLang="es-ES" sz="3200" dirty="0"/>
              <a:t> of a </a:t>
            </a:r>
            <a:r>
              <a:rPr lang="ca-ES" altLang="es-ES" sz="3200" dirty="0" err="1"/>
              <a:t>given</a:t>
            </a:r>
            <a:r>
              <a:rPr lang="ca-ES" altLang="es-ES" sz="3200" dirty="0"/>
              <a:t> </a:t>
            </a:r>
            <a:r>
              <a:rPr lang="ca-ES" altLang="es-ES" sz="3200" dirty="0" err="1"/>
              <a:t>gene</a:t>
            </a:r>
            <a:endParaRPr lang="ca-ES" altLang="es-E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a-ES" altLang="es-ES" sz="3200" dirty="0"/>
              <a:t>Do </a:t>
            </a:r>
            <a:r>
              <a:rPr lang="ca-ES" altLang="es-ES" sz="3200" dirty="0" err="1"/>
              <a:t>enrichment</a:t>
            </a:r>
            <a:r>
              <a:rPr lang="ca-ES" altLang="es-ES" sz="3200" dirty="0"/>
              <a:t> </a:t>
            </a:r>
            <a:r>
              <a:rPr lang="ca-ES" altLang="es-ES" sz="3200" dirty="0" err="1"/>
              <a:t>analysis</a:t>
            </a:r>
            <a:r>
              <a:rPr lang="ca-ES" altLang="es-ES" sz="3200" dirty="0"/>
              <a:t> of a </a:t>
            </a:r>
            <a:r>
              <a:rPr lang="ca-ES" altLang="es-ES" sz="3200" dirty="0" err="1"/>
              <a:t>gene</a:t>
            </a:r>
            <a:r>
              <a:rPr lang="ca-ES" altLang="es-ES" sz="3200" dirty="0"/>
              <a:t> </a:t>
            </a:r>
            <a:r>
              <a:rPr lang="ca-ES" altLang="es-ES" sz="3200" dirty="0" err="1"/>
              <a:t>list</a:t>
            </a:r>
            <a:endParaRPr lang="ca-ES" altLang="es-ES" sz="3200" dirty="0"/>
          </a:p>
          <a:p>
            <a:pPr marL="0" indent="0"/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7807270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1">
            <a:extLst>
              <a:ext uri="{FF2B5EF4-FFF2-40B4-BE49-F238E27FC236}">
                <a16:creationId xmlns:a16="http://schemas.microsoft.com/office/drawing/2014/main" id="{C22B776E-05A2-4205-A2B5-5611CEBA005F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2413" cy="895350"/>
            <a:chOff x="0" y="0"/>
            <a:chExt cx="5759" cy="564"/>
          </a:xfrm>
        </p:grpSpPr>
        <p:sp>
          <p:nvSpPr>
            <p:cNvPr id="6146" name="Rectangle 2">
              <a:extLst>
                <a:ext uri="{FF2B5EF4-FFF2-40B4-BE49-F238E27FC236}">
                  <a16:creationId xmlns:a16="http://schemas.microsoft.com/office/drawing/2014/main" id="{B9FFA4DF-69D9-4594-AF86-011A9B23B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59" cy="564"/>
            </a:xfrm>
            <a:prstGeom prst="rect">
              <a:avLst/>
            </a:prstGeom>
            <a:gradFill rotWithShape="0">
              <a:gsLst>
                <a:gs pos="0">
                  <a:srgbClr val="990099">
                    <a:alpha val="0"/>
                  </a:srgbClr>
                </a:gs>
                <a:gs pos="50000">
                  <a:srgbClr val="990099"/>
                </a:gs>
                <a:gs pos="100000">
                  <a:srgbClr val="990099">
                    <a:alpha val="0"/>
                  </a:srgbClr>
                </a:gs>
              </a:gsLst>
              <a:lin ang="5400000" scaled="1"/>
            </a:gradFill>
            <a:ln w="9525" cap="flat">
              <a:noFill/>
              <a:round/>
              <a:headEnd/>
              <a:tailEnd/>
            </a:ln>
            <a:effectLst/>
          </p:spPr>
          <p:txBody>
            <a:bodyPr wrap="none" lIns="90000" tIns="66168" rIns="90000" bIns="45000" anchor="ctr"/>
            <a:lstStyle/>
            <a:p>
              <a:pPr algn="ctr">
                <a:buFont typeface="Times New Roman" pitchFamily="16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/>
              </a:pPr>
              <a:endParaRPr lang="en-US" sz="2400" dirty="0">
                <a:solidFill>
                  <a:srgbClr val="FFFFFF"/>
                </a:solidFill>
                <a:latin typeface="Arial" charset="0"/>
                <a:cs typeface="+mn-cs"/>
              </a:endParaRPr>
            </a:p>
          </p:txBody>
        </p:sp>
        <p:pic>
          <p:nvPicPr>
            <p:cNvPr id="17415" name="Picture 3">
              <a:extLst>
                <a:ext uri="{FF2B5EF4-FFF2-40B4-BE49-F238E27FC236}">
                  <a16:creationId xmlns:a16="http://schemas.microsoft.com/office/drawing/2014/main" id="{4991A67A-CF68-4344-A765-F368C7DF3C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83" r="59045" b="35999"/>
            <a:stretch>
              <a:fillRect/>
            </a:stretch>
          </p:blipFill>
          <p:spPr bwMode="auto">
            <a:xfrm>
              <a:off x="532" y="23"/>
              <a:ext cx="554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7416" name="Picture 4">
              <a:extLst>
                <a:ext uri="{FF2B5EF4-FFF2-40B4-BE49-F238E27FC236}">
                  <a16:creationId xmlns:a16="http://schemas.microsoft.com/office/drawing/2014/main" id="{1A58CBBB-6CF9-49AA-A3EA-C1BF708E83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87" t="38383" r="6165" b="39711"/>
            <a:stretch>
              <a:fillRect/>
            </a:stretch>
          </p:blipFill>
          <p:spPr bwMode="auto">
            <a:xfrm>
              <a:off x="542" y="315"/>
              <a:ext cx="545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7417" name="Picture 5">
              <a:extLst>
                <a:ext uri="{FF2B5EF4-FFF2-40B4-BE49-F238E27FC236}">
                  <a16:creationId xmlns:a16="http://schemas.microsoft.com/office/drawing/2014/main" id="{D26802FE-B761-4F37-AE92-3B77B87B0C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0" r="5270" b="12711"/>
            <a:stretch>
              <a:fillRect/>
            </a:stretch>
          </p:blipFill>
          <p:spPr bwMode="auto">
            <a:xfrm>
              <a:off x="0" y="23"/>
              <a:ext cx="554" cy="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sp>
        <p:nvSpPr>
          <p:cNvPr id="17411" name="Text Box 6">
            <a:extLst>
              <a:ext uri="{FF2B5EF4-FFF2-40B4-BE49-F238E27FC236}">
                <a16:creationId xmlns:a16="http://schemas.microsoft.com/office/drawing/2014/main" id="{0CD8F156-ABE5-4DB2-9721-8C140C677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2636838"/>
            <a:ext cx="5211763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80280" rIns="90000" bIns="45000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/>
            <a:r>
              <a:rPr lang="en-US" altLang="es-ES" sz="3200" b="1">
                <a:solidFill>
                  <a:srgbClr val="000000"/>
                </a:solidFill>
              </a:rPr>
              <a:t>Browsing the Reactome Pathways database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2E3F59C7-3F1A-40D6-AC9E-E4925A39F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5. Introduction to Reactome and Pathway visualization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435" name="2 Rectángulo">
            <a:extLst>
              <a:ext uri="{FF2B5EF4-FFF2-40B4-BE49-F238E27FC236}">
                <a16:creationId xmlns:a16="http://schemas.microsoft.com/office/drawing/2014/main" id="{5465F58D-74ED-4E59-A522-56AED3FAE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50" y="981075"/>
            <a:ext cx="23018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s-ES">
                <a:hlinkClick r:id="rId2"/>
              </a:rPr>
              <a:t>https://reactome.org/</a:t>
            </a:r>
            <a:endParaRPr lang="en-US" altLang="es-ES"/>
          </a:p>
        </p:txBody>
      </p:sp>
      <p:grpSp>
        <p:nvGrpSpPr>
          <p:cNvPr id="18436" name="7 Grupo">
            <a:extLst>
              <a:ext uri="{FF2B5EF4-FFF2-40B4-BE49-F238E27FC236}">
                <a16:creationId xmlns:a16="http://schemas.microsoft.com/office/drawing/2014/main" id="{B727961D-3DBB-46EE-876E-372645B64E47}"/>
              </a:ext>
            </a:extLst>
          </p:cNvPr>
          <p:cNvGrpSpPr>
            <a:grpSpLocks/>
          </p:cNvGrpSpPr>
          <p:nvPr/>
        </p:nvGrpSpPr>
        <p:grpSpPr bwMode="auto">
          <a:xfrm>
            <a:off x="2378075" y="1341438"/>
            <a:ext cx="4984750" cy="4319587"/>
            <a:chOff x="2288704" y="2060848"/>
            <a:chExt cx="5400600" cy="4320480"/>
          </a:xfrm>
        </p:grpSpPr>
        <p:pic>
          <p:nvPicPr>
            <p:cNvPr id="18438" name="Picture 2">
              <a:extLst>
                <a:ext uri="{FF2B5EF4-FFF2-40B4-BE49-F238E27FC236}">
                  <a16:creationId xmlns:a16="http://schemas.microsoft.com/office/drawing/2014/main" id="{938732F7-5161-4985-96A9-9F9A457DD9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82" t="7030" r="9387" b="12207"/>
            <a:stretch>
              <a:fillRect/>
            </a:stretch>
          </p:blipFill>
          <p:spPr bwMode="auto">
            <a:xfrm>
              <a:off x="2288704" y="2060848"/>
              <a:ext cx="5400600" cy="42783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439" name="6 Rectángulo">
              <a:extLst>
                <a:ext uri="{FF2B5EF4-FFF2-40B4-BE49-F238E27FC236}">
                  <a16:creationId xmlns:a16="http://schemas.microsoft.com/office/drawing/2014/main" id="{7A57394A-4B74-4C82-BD8A-61CBF634E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712" y="5373216"/>
              <a:ext cx="2664296" cy="1008112"/>
            </a:xfrm>
            <a:prstGeom prst="rect">
              <a:avLst/>
            </a:prstGeom>
            <a:noFill/>
            <a:ln w="38100" algn="ctr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altLang="es-ES"/>
            </a:p>
          </p:txBody>
        </p:sp>
      </p:grpSp>
      <p:sp>
        <p:nvSpPr>
          <p:cNvPr id="18437" name="1 Rectángulo">
            <a:extLst>
              <a:ext uri="{FF2B5EF4-FFF2-40B4-BE49-F238E27FC236}">
                <a16:creationId xmlns:a16="http://schemas.microsoft.com/office/drawing/2014/main" id="{4347AFF9-9C8E-4C35-B5EA-9B1E5A0D8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50" y="5805488"/>
            <a:ext cx="8161338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ca-ES" altLang="es-ES" sz="1600"/>
              <a:t>Tutorials: 	</a:t>
            </a:r>
            <a:r>
              <a:rPr lang="en-US" altLang="es-ES" sz="1600">
                <a:hlinkClick r:id="rId4"/>
              </a:rPr>
              <a:t>http://www.reactome.org/userguide/Usersguide.html</a:t>
            </a:r>
            <a:endParaRPr lang="en-US" altLang="es-ES" sz="1600"/>
          </a:p>
          <a:p>
            <a:r>
              <a:rPr lang="en-US" altLang="es-ES" sz="1600">
                <a:hlinkClick r:id="rId5"/>
              </a:rPr>
              <a:t>		</a:t>
            </a:r>
            <a:r>
              <a:rPr lang="ca-ES" altLang="es-ES" sz="1600">
                <a:hlinkClick r:id="rId5"/>
              </a:rPr>
              <a:t>https://www.ebi.ac.uk/training/online/</a:t>
            </a:r>
            <a:endParaRPr lang="ca-ES" altLang="es-ES" sz="1600"/>
          </a:p>
          <a:p>
            <a:endParaRPr lang="ca-ES" altLang="es-ES"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305730F0-CF3F-437B-B228-95A6CCABA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5. Introduction to Reactome and Pathway visualization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9459" name="4 Grupo">
            <a:extLst>
              <a:ext uri="{FF2B5EF4-FFF2-40B4-BE49-F238E27FC236}">
                <a16:creationId xmlns:a16="http://schemas.microsoft.com/office/drawing/2014/main" id="{95C4BD4F-F383-4721-813F-058A8B5E96A7}"/>
              </a:ext>
            </a:extLst>
          </p:cNvPr>
          <p:cNvGrpSpPr>
            <a:grpSpLocks/>
          </p:cNvGrpSpPr>
          <p:nvPr/>
        </p:nvGrpSpPr>
        <p:grpSpPr bwMode="auto">
          <a:xfrm>
            <a:off x="1314450" y="1252538"/>
            <a:ext cx="5251450" cy="4984750"/>
            <a:chOff x="1424608" y="980729"/>
            <a:chExt cx="5688632" cy="4984379"/>
          </a:xfrm>
        </p:grpSpPr>
        <p:pic>
          <p:nvPicPr>
            <p:cNvPr id="19460" name="Picture 2">
              <a:extLst>
                <a:ext uri="{FF2B5EF4-FFF2-40B4-BE49-F238E27FC236}">
                  <a16:creationId xmlns:a16="http://schemas.microsoft.com/office/drawing/2014/main" id="{40D62C41-6525-407F-B954-2730C429B6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608" y="980729"/>
              <a:ext cx="5688632" cy="393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61" name="Picture 2">
              <a:extLst>
                <a:ext uri="{FF2B5EF4-FFF2-40B4-BE49-F238E27FC236}">
                  <a16:creationId xmlns:a16="http://schemas.microsoft.com/office/drawing/2014/main" id="{2960BC49-1603-42CD-8E3E-3E7A19F84A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54" b="58533"/>
            <a:stretch>
              <a:fillRect/>
            </a:stretch>
          </p:blipFill>
          <p:spPr bwMode="auto">
            <a:xfrm>
              <a:off x="1424608" y="4941168"/>
              <a:ext cx="5688632" cy="1023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1B562A5D-9E1D-4607-8D39-DB4F97998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17" t="54227"/>
          <a:stretch>
            <a:fillRect/>
          </a:stretch>
        </p:blipFill>
        <p:spPr bwMode="auto">
          <a:xfrm>
            <a:off x="4889500" y="1557338"/>
            <a:ext cx="4032250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2">
            <a:extLst>
              <a:ext uri="{FF2B5EF4-FFF2-40B4-BE49-F238E27FC236}">
                <a16:creationId xmlns:a16="http://schemas.microsoft.com/office/drawing/2014/main" id="{4C6654AA-DA7A-4C77-85B0-E63959F7B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5. Introduction to Reactome and Pathway visualization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20484" name="Picture 2">
            <a:extLst>
              <a:ext uri="{FF2B5EF4-FFF2-40B4-BE49-F238E27FC236}">
                <a16:creationId xmlns:a16="http://schemas.microsoft.com/office/drawing/2014/main" id="{D1B90EFB-A2F0-4917-9565-1F9B635AA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1341438"/>
            <a:ext cx="4449763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14CFAE07-3625-4D21-8624-A789C7620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88" y="1100138"/>
            <a:ext cx="7208837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2">
            <a:extLst>
              <a:ext uri="{FF2B5EF4-FFF2-40B4-BE49-F238E27FC236}">
                <a16:creationId xmlns:a16="http://schemas.microsoft.com/office/drawing/2014/main" id="{DB860D38-213A-4E59-AEBF-362D15516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5. Introduction to Reactome and Pathway visualization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A441AE8B-D250-42CE-86B2-4B7F69995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3" y="1119188"/>
            <a:ext cx="7277100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2">
            <a:extLst>
              <a:ext uri="{FF2B5EF4-FFF2-40B4-BE49-F238E27FC236}">
                <a16:creationId xmlns:a16="http://schemas.microsoft.com/office/drawing/2014/main" id="{6FB1D027-CB5B-405F-8724-1467BF368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5. Introduction to Reactome and Pathway visualization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3 Grupo">
            <a:extLst>
              <a:ext uri="{FF2B5EF4-FFF2-40B4-BE49-F238E27FC236}">
                <a16:creationId xmlns:a16="http://schemas.microsoft.com/office/drawing/2014/main" id="{45CFBD3F-6EFA-4804-8192-1352FF760730}"/>
              </a:ext>
            </a:extLst>
          </p:cNvPr>
          <p:cNvGrpSpPr>
            <a:grpSpLocks/>
          </p:cNvGrpSpPr>
          <p:nvPr/>
        </p:nvGrpSpPr>
        <p:grpSpPr bwMode="auto">
          <a:xfrm>
            <a:off x="0" y="1916113"/>
            <a:ext cx="6792913" cy="3900487"/>
            <a:chOff x="1695450" y="2276872"/>
            <a:chExt cx="5665390" cy="3252391"/>
          </a:xfrm>
        </p:grpSpPr>
        <p:pic>
          <p:nvPicPr>
            <p:cNvPr id="6159" name="Picture 2">
              <a:extLst>
                <a:ext uri="{FF2B5EF4-FFF2-40B4-BE49-F238E27FC236}">
                  <a16:creationId xmlns:a16="http://schemas.microsoft.com/office/drawing/2014/main" id="{FE3F236F-553B-4F07-9C78-B40DD3DEDC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72" r="33421"/>
            <a:stretch>
              <a:fillRect/>
            </a:stretch>
          </p:blipFill>
          <p:spPr bwMode="auto">
            <a:xfrm>
              <a:off x="1695450" y="2276872"/>
              <a:ext cx="4337670" cy="3252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0" name="Imagen 5">
              <a:extLst>
                <a:ext uri="{FF2B5EF4-FFF2-40B4-BE49-F238E27FC236}">
                  <a16:creationId xmlns:a16="http://schemas.microsoft.com/office/drawing/2014/main" id="{D95EFE85-9291-44CC-A3DD-CFEF5CE11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5128" y="2996952"/>
              <a:ext cx="1255712" cy="159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7" name="7 CuadroTexto">
            <a:extLst>
              <a:ext uri="{FF2B5EF4-FFF2-40B4-BE49-F238E27FC236}">
                <a16:creationId xmlns:a16="http://schemas.microsoft.com/office/drawing/2014/main" id="{4ADA210A-E21F-43AB-99E1-14672B22A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075" y="1268413"/>
            <a:ext cx="537051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s-ES" sz="2000" b="1"/>
              <a:t>What’s the biology behind a list of genes ?</a:t>
            </a:r>
            <a:endParaRPr lang="ca-ES" altLang="es-ES" sz="2000" b="1"/>
          </a:p>
        </p:txBody>
      </p:sp>
      <p:cxnSp>
        <p:nvCxnSpPr>
          <p:cNvPr id="6148" name="7 Conector recto de flecha">
            <a:extLst>
              <a:ext uri="{FF2B5EF4-FFF2-40B4-BE49-F238E27FC236}">
                <a16:creationId xmlns:a16="http://schemas.microsoft.com/office/drawing/2014/main" id="{46906B8F-28A2-428F-9058-83038DB1A43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757988" y="2638425"/>
            <a:ext cx="479425" cy="574675"/>
          </a:xfrm>
          <a:prstGeom prst="straightConnector1">
            <a:avLst/>
          </a:prstGeom>
          <a:noFill/>
          <a:ln w="9525" algn="ctr">
            <a:solidFill>
              <a:srgbClr val="0070C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49" name="8 CuadroTexto">
            <a:extLst>
              <a:ext uri="{FF2B5EF4-FFF2-40B4-BE49-F238E27FC236}">
                <a16:creationId xmlns:a16="http://schemas.microsoft.com/office/drawing/2014/main" id="{73880E61-8247-436E-84FC-E2533D0E7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0" y="2422525"/>
            <a:ext cx="18716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s-ES" altLang="es-ES"/>
              <a:t>From individual genes</a:t>
            </a:r>
            <a:endParaRPr lang="en-US" altLang="es-ES"/>
          </a:p>
        </p:txBody>
      </p:sp>
      <p:cxnSp>
        <p:nvCxnSpPr>
          <p:cNvPr id="6150" name="11 Conector recto de flecha">
            <a:extLst>
              <a:ext uri="{FF2B5EF4-FFF2-40B4-BE49-F238E27FC236}">
                <a16:creationId xmlns:a16="http://schemas.microsoft.com/office/drawing/2014/main" id="{2F0C05A1-7E98-4D6D-8747-50B7FE43294E}"/>
              </a:ext>
            </a:extLst>
          </p:cNvPr>
          <p:cNvCxnSpPr>
            <a:cxnSpLocks noChangeShapeType="1"/>
            <a:endCxn id="6151" idx="1"/>
          </p:cNvCxnSpPr>
          <p:nvPr/>
        </p:nvCxnSpPr>
        <p:spPr bwMode="auto">
          <a:xfrm>
            <a:off x="6777038" y="3933825"/>
            <a:ext cx="465137" cy="520700"/>
          </a:xfrm>
          <a:prstGeom prst="straightConnector1">
            <a:avLst/>
          </a:prstGeom>
          <a:noFill/>
          <a:ln w="9525" algn="ctr">
            <a:solidFill>
              <a:srgbClr val="0070C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51" name="14 CuadroTexto">
            <a:extLst>
              <a:ext uri="{FF2B5EF4-FFF2-40B4-BE49-F238E27FC236}">
                <a16:creationId xmlns:a16="http://schemas.microsoft.com/office/drawing/2014/main" id="{BE9A7DA4-532F-44C7-B9EE-610096F63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175" y="4151313"/>
            <a:ext cx="1901825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s-ES" altLang="es-ES"/>
              <a:t>From groups of genes</a:t>
            </a:r>
          </a:p>
        </p:txBody>
      </p:sp>
      <p:grpSp>
        <p:nvGrpSpPr>
          <p:cNvPr id="6152" name="Group 2">
            <a:extLst>
              <a:ext uri="{FF2B5EF4-FFF2-40B4-BE49-F238E27FC236}">
                <a16:creationId xmlns:a16="http://schemas.microsoft.com/office/drawing/2014/main" id="{8CCF953F-00FC-4422-8997-EEA3DBDE2A74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2413" cy="895350"/>
            <a:chOff x="0" y="0"/>
            <a:chExt cx="5759" cy="564"/>
          </a:xfrm>
        </p:grpSpPr>
        <p:sp>
          <p:nvSpPr>
            <p:cNvPr id="16" name="Rectangle 3">
              <a:extLst>
                <a:ext uri="{FF2B5EF4-FFF2-40B4-BE49-F238E27FC236}">
                  <a16:creationId xmlns:a16="http://schemas.microsoft.com/office/drawing/2014/main" id="{0CE92455-76D1-43ED-AA69-2F27EF072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59" cy="564"/>
            </a:xfrm>
            <a:prstGeom prst="rect">
              <a:avLst/>
            </a:prstGeom>
            <a:gradFill rotWithShape="0">
              <a:gsLst>
                <a:gs pos="0">
                  <a:srgbClr val="990099">
                    <a:alpha val="0"/>
                  </a:srgbClr>
                </a:gs>
                <a:gs pos="50000">
                  <a:srgbClr val="990099"/>
                </a:gs>
                <a:gs pos="100000">
                  <a:srgbClr val="990099">
                    <a:alpha val="0"/>
                  </a:srgbClr>
                </a:gs>
              </a:gsLst>
              <a:lin ang="5400000" scaled="1"/>
            </a:gradFill>
            <a:ln w="9525" cap="flat">
              <a:noFill/>
              <a:round/>
              <a:headEnd/>
              <a:tailEnd/>
            </a:ln>
            <a:effectLst/>
          </p:spPr>
          <p:txBody>
            <a:bodyPr wrap="none" lIns="90000" tIns="69695" rIns="90000" bIns="45000" anchor="ctr"/>
            <a:lstStyle/>
            <a:p>
              <a:pPr algn="ctr">
                <a:buFont typeface="Times New Roman" pitchFamily="16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/>
              </a:pPr>
              <a:r>
                <a:rPr lang="en-US" sz="2800" b="1" dirty="0">
                  <a:solidFill>
                    <a:srgbClr val="FFFFFF"/>
                  </a:solidFill>
                  <a:latin typeface="Arial" charset="0"/>
                  <a:cs typeface="+mn-cs"/>
                </a:rPr>
                <a:t>	Functional Analysis of gene lists</a:t>
              </a:r>
            </a:p>
          </p:txBody>
        </p:sp>
        <p:pic>
          <p:nvPicPr>
            <p:cNvPr id="6156" name="Picture 4">
              <a:extLst>
                <a:ext uri="{FF2B5EF4-FFF2-40B4-BE49-F238E27FC236}">
                  <a16:creationId xmlns:a16="http://schemas.microsoft.com/office/drawing/2014/main" id="{65F66FBE-A206-4C23-B141-2FD7F1C202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83" r="59045" b="35999"/>
            <a:stretch>
              <a:fillRect/>
            </a:stretch>
          </p:blipFill>
          <p:spPr bwMode="auto">
            <a:xfrm>
              <a:off x="532" y="23"/>
              <a:ext cx="554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6157" name="Picture 5">
              <a:extLst>
                <a:ext uri="{FF2B5EF4-FFF2-40B4-BE49-F238E27FC236}">
                  <a16:creationId xmlns:a16="http://schemas.microsoft.com/office/drawing/2014/main" id="{A95C5E51-4172-48CC-BBB1-FCF17FC1A8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87" t="38383" r="6165" b="39711"/>
            <a:stretch>
              <a:fillRect/>
            </a:stretch>
          </p:blipFill>
          <p:spPr bwMode="auto">
            <a:xfrm>
              <a:off x="542" y="315"/>
              <a:ext cx="545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6158" name="Picture 6">
              <a:extLst>
                <a:ext uri="{FF2B5EF4-FFF2-40B4-BE49-F238E27FC236}">
                  <a16:creationId xmlns:a16="http://schemas.microsoft.com/office/drawing/2014/main" id="{FB478CC0-4D6E-4D23-B638-598605B40D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0" r="5270" b="12711"/>
            <a:stretch>
              <a:fillRect/>
            </a:stretch>
          </p:blipFill>
          <p:spPr bwMode="auto">
            <a:xfrm>
              <a:off x="0" y="23"/>
              <a:ext cx="554" cy="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2F46DD76-E1CD-44D7-9432-26240B776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125538"/>
            <a:ext cx="4645025" cy="457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2">
            <a:extLst>
              <a:ext uri="{FF2B5EF4-FFF2-40B4-BE49-F238E27FC236}">
                <a16:creationId xmlns:a16="http://schemas.microsoft.com/office/drawing/2014/main" id="{AD105B4B-C52A-49DF-BA31-F9E858832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5. Introduction to Reactome and Pathway visualization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C87E3A70-422E-4CD9-A507-2F18A672B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0" y="1085850"/>
            <a:ext cx="6888163" cy="493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2">
            <a:extLst>
              <a:ext uri="{FF2B5EF4-FFF2-40B4-BE49-F238E27FC236}">
                <a16:creationId xmlns:a16="http://schemas.microsoft.com/office/drawing/2014/main" id="{1FCED5EF-A189-46FC-B7E0-6E8B283D9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5. Introduction to Reactome and Pathway visualization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F684C3B8-0FEF-445F-9019-709E24A19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228725"/>
            <a:ext cx="7054850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Rectangle 2">
            <a:extLst>
              <a:ext uri="{FF2B5EF4-FFF2-40B4-BE49-F238E27FC236}">
                <a16:creationId xmlns:a16="http://schemas.microsoft.com/office/drawing/2014/main" id="{2A07FEBC-D585-4177-ABCD-81A12ACFC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5. Introduction to Reactome and Pathway visualization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14BC28EF-F206-490A-8506-5F327E7BD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162050"/>
            <a:ext cx="6251575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2">
            <a:extLst>
              <a:ext uri="{FF2B5EF4-FFF2-40B4-BE49-F238E27FC236}">
                <a16:creationId xmlns:a16="http://schemas.microsoft.com/office/drawing/2014/main" id="{DE73F463-4BBE-4484-8B07-82CC2FEFB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5. Introduction to Reactome and Pathway visualization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5C5F5854-B0FD-4F38-A6C1-2EBE1B06D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109663"/>
            <a:ext cx="6251575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Rectangle 2">
            <a:extLst>
              <a:ext uri="{FF2B5EF4-FFF2-40B4-BE49-F238E27FC236}">
                <a16:creationId xmlns:a16="http://schemas.microsoft.com/office/drawing/2014/main" id="{1C7C7056-870F-410D-A356-73970F9E1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5. Introduction to Reactome and Pathway visualization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E54CD194-5F28-45F5-B05C-6CCAC99DC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1023938"/>
            <a:ext cx="6534150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Rectangle 2">
            <a:extLst>
              <a:ext uri="{FF2B5EF4-FFF2-40B4-BE49-F238E27FC236}">
                <a16:creationId xmlns:a16="http://schemas.microsoft.com/office/drawing/2014/main" id="{F2A57B7E-87B6-4D37-9184-4DB62B2C22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5. Introduction to Reactome and Pathway visualization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245FE471-FCBA-4B91-94D4-579587C5F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1341438"/>
            <a:ext cx="6172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2">
            <a:extLst>
              <a:ext uri="{FF2B5EF4-FFF2-40B4-BE49-F238E27FC236}">
                <a16:creationId xmlns:a16="http://schemas.microsoft.com/office/drawing/2014/main" id="{5CC3F269-659E-458A-B086-EC4C3CD14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5. Introduction to Reactome and Pathway visualization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17C3BD67-F205-427A-B9FB-58E8FE430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45"/>
          <a:stretch>
            <a:fillRect/>
          </a:stretch>
        </p:blipFill>
        <p:spPr bwMode="auto">
          <a:xfrm>
            <a:off x="993775" y="2565400"/>
            <a:ext cx="7156450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2">
            <a:extLst>
              <a:ext uri="{FF2B5EF4-FFF2-40B4-BE49-F238E27FC236}">
                <a16:creationId xmlns:a16="http://schemas.microsoft.com/office/drawing/2014/main" id="{7E8D74A3-1B6B-43BC-8F19-0B3FE5D6E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5. Introduction to Reactome and Pathway visualization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0724" name="3 CuadroTexto">
            <a:extLst>
              <a:ext uri="{FF2B5EF4-FFF2-40B4-BE49-F238E27FC236}">
                <a16:creationId xmlns:a16="http://schemas.microsoft.com/office/drawing/2014/main" id="{1F137B73-73CF-4347-8DFB-6802DE58F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000" y="5661025"/>
            <a:ext cx="56911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altLang="es-ES"/>
              <a:t>Different types of results (Pathway, Reactions, Prot…)</a:t>
            </a:r>
            <a:endParaRPr lang="en-US" altLang="es-ES"/>
          </a:p>
        </p:txBody>
      </p:sp>
      <p:sp>
        <p:nvSpPr>
          <p:cNvPr id="30725" name="4 Flecha derecha">
            <a:extLst>
              <a:ext uri="{FF2B5EF4-FFF2-40B4-BE49-F238E27FC236}">
                <a16:creationId xmlns:a16="http://schemas.microsoft.com/office/drawing/2014/main" id="{82E2012A-B09F-4B8B-B0BB-607A4449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2963" y="5516563"/>
            <a:ext cx="796925" cy="504825"/>
          </a:xfrm>
          <a:prstGeom prst="rightArrow">
            <a:avLst>
              <a:gd name="adj1" fmla="val 50000"/>
              <a:gd name="adj2" fmla="val 49880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s-ES"/>
          </a:p>
        </p:txBody>
      </p:sp>
      <p:sp>
        <p:nvSpPr>
          <p:cNvPr id="30726" name="5 CuadroTexto">
            <a:extLst>
              <a:ext uri="{FF2B5EF4-FFF2-40B4-BE49-F238E27FC236}">
                <a16:creationId xmlns:a16="http://schemas.microsoft.com/office/drawing/2014/main" id="{CC096EDD-DF66-4110-83DB-5B88FADEF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000" y="1341438"/>
            <a:ext cx="287813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altLang="es-ES" b="1"/>
              <a:t>Searching the Reactome</a:t>
            </a:r>
            <a:endParaRPr lang="en-US" altLang="es-ES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18BAEA18-E2C9-4FB2-BBB0-2C05D6D7A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00" y="1881188"/>
            <a:ext cx="63754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2">
            <a:extLst>
              <a:ext uri="{FF2B5EF4-FFF2-40B4-BE49-F238E27FC236}">
                <a16:creationId xmlns:a16="http://schemas.microsoft.com/office/drawing/2014/main" id="{393BAB5F-0F01-47FD-A1CC-CA78FDE1C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5. Introduction to Reactome and Pathway visualization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1748" name="3 CuadroTexto">
            <a:extLst>
              <a:ext uri="{FF2B5EF4-FFF2-40B4-BE49-F238E27FC236}">
                <a16:creationId xmlns:a16="http://schemas.microsoft.com/office/drawing/2014/main" id="{EAF746F0-7CE1-45D5-BB7E-F13CEF450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000" y="1341438"/>
            <a:ext cx="287813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altLang="es-ES" b="1"/>
              <a:t>Searching the Reactome</a:t>
            </a:r>
            <a:endParaRPr lang="en-US" altLang="es-ES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EB410D8D-C2EB-43CE-87BE-6B77CE1A8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6" t="6367" r="7855" b="8237"/>
          <a:stretch>
            <a:fillRect/>
          </a:stretch>
        </p:blipFill>
        <p:spPr bwMode="auto">
          <a:xfrm>
            <a:off x="1182688" y="981075"/>
            <a:ext cx="7296150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>
            <a:extLst>
              <a:ext uri="{FF2B5EF4-FFF2-40B4-BE49-F238E27FC236}">
                <a16:creationId xmlns:a16="http://schemas.microsoft.com/office/drawing/2014/main" id="{BABB3FB9-7850-484A-8BED-544DAC9DD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50" y="2009775"/>
            <a:ext cx="8064500" cy="43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D9984943-052E-49F0-B3F1-60CC963BC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4638"/>
            <a:ext cx="82280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B71C30B5-AAA5-49AF-90C3-D95077A7E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484313"/>
            <a:ext cx="7642225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7188"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marL="1101725" indent="-357188"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>
              <a:lnSpc>
                <a:spcPct val="150000"/>
              </a:lnSpc>
              <a:spcBef>
                <a:spcPts val="288"/>
              </a:spcBef>
              <a:buFont typeface="Arial" panose="020B0604020202020204" pitchFamily="34" charset="0"/>
              <a:buAutoNum type="arabicPeriod"/>
            </a:pPr>
            <a:r>
              <a:rPr lang="en-US" altLang="en-US">
                <a:latin typeface="Verdana" panose="020B0604030504040204" pitchFamily="34" charset="0"/>
                <a:ea typeface="ＭＳ Ｐゴシック" panose="020B0600070205080204" pitchFamily="34" charset="-128"/>
              </a:rPr>
              <a:t>Resources for functional analysis of gene lists</a:t>
            </a:r>
            <a:endParaRPr lang="en-US" altLang="en-US" sz="1400">
              <a:latin typeface="Verdana" panose="020B0604030504040204" pitchFamily="34" charset="0"/>
              <a:ea typeface="ＭＳ Ｐゴシック" panose="020B0600070205080204" pitchFamily="34" charset="-128"/>
            </a:endParaRPr>
          </a:p>
          <a:p>
            <a:pPr eaLnBrk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AutoNum type="arabicPeriod"/>
            </a:pPr>
            <a:r>
              <a:rPr lang="en-US" altLang="en-US">
                <a:latin typeface="Verdana" panose="020B0604030504040204" pitchFamily="34" charset="0"/>
                <a:ea typeface="ＭＳ Ｐゴシック" panose="020B0600070205080204" pitchFamily="34" charset="-128"/>
              </a:rPr>
              <a:t>Navigating through different resources</a:t>
            </a:r>
          </a:p>
          <a:p>
            <a:pPr lvl="1" eaLnBrk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AutoNum type="alphaLcParenR"/>
            </a:pPr>
            <a:r>
              <a:rPr lang="en-US" altLang="en-US" sz="1600">
                <a:latin typeface="Verdana" panose="020B0604030504040204" pitchFamily="34" charset="0"/>
                <a:ea typeface="ＭＳ Ｐゴシック" panose="020B0600070205080204" pitchFamily="34" charset="-128"/>
              </a:rPr>
              <a:t>Browsing the GO</a:t>
            </a:r>
          </a:p>
          <a:p>
            <a:pPr lvl="1" eaLnBrk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AutoNum type="alphaLcParenR"/>
            </a:pPr>
            <a:r>
              <a:rPr lang="en-US" altLang="en-US" sz="1600">
                <a:latin typeface="Verdana" panose="020B0604030504040204" pitchFamily="34" charset="0"/>
                <a:ea typeface="ＭＳ Ｐゴシック" panose="020B0600070205080204" pitchFamily="34" charset="-128"/>
              </a:rPr>
              <a:t>Pathway visualization in Reactome</a:t>
            </a:r>
          </a:p>
          <a:p>
            <a:pPr eaLnBrk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AutoNum type="arabicPeriod"/>
            </a:pPr>
            <a:r>
              <a:rPr lang="en-US" altLang="en-US">
                <a:latin typeface="Verdana" panose="020B0604030504040204" pitchFamily="34" charset="0"/>
                <a:ea typeface="ＭＳ Ｐゴシック" panose="020B0600070205080204" pitchFamily="34" charset="-128"/>
              </a:rPr>
              <a:t>Case of study: RNA-seq experiment (airway data)</a:t>
            </a:r>
          </a:p>
          <a:p>
            <a:pPr lvl="1" eaLnBrk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AutoNum type="alphaLcParenR"/>
            </a:pPr>
            <a:r>
              <a:rPr lang="en-US" altLang="en-US" sz="1600">
                <a:latin typeface="Verdana" panose="020B0604030504040204" pitchFamily="34" charset="0"/>
                <a:ea typeface="ＭＳ Ｐゴシック" panose="020B0600070205080204" pitchFamily="34" charset="-128"/>
              </a:rPr>
              <a:t>Preparation of the gene list</a:t>
            </a:r>
          </a:p>
          <a:p>
            <a:pPr lvl="1" eaLnBrk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AutoNum type="alphaLcParenR"/>
            </a:pPr>
            <a:r>
              <a:rPr lang="en-US" altLang="en-US" sz="1600">
                <a:latin typeface="Verdana" panose="020B0604030504040204" pitchFamily="34" charset="0"/>
                <a:ea typeface="ＭＳ Ｐゴシック" panose="020B0600070205080204" pitchFamily="34" charset="-128"/>
              </a:rPr>
              <a:t>Functional annotation of individual genes</a:t>
            </a:r>
          </a:p>
          <a:p>
            <a:pPr lvl="1" eaLnBrk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AutoNum type="alphaLcParenR"/>
            </a:pPr>
            <a:r>
              <a:rPr lang="en-US" altLang="en-US" sz="1600">
                <a:latin typeface="Verdana" panose="020B0604030504040204" pitchFamily="34" charset="0"/>
                <a:ea typeface="ＭＳ Ｐゴシック" panose="020B0600070205080204" pitchFamily="34" charset="-128"/>
              </a:rPr>
              <a:t>Overrepresentation analysis of top DEG (g:Profiler / Reactome analysis tool)</a:t>
            </a:r>
          </a:p>
          <a:p>
            <a:pPr lvl="1" eaLnBrk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AutoNum type="alphaLcParenR"/>
            </a:pPr>
            <a:r>
              <a:rPr lang="en-US" altLang="en-US" sz="1600">
                <a:latin typeface="Verdana" panose="020B0604030504040204" pitchFamily="34" charset="0"/>
                <a:ea typeface="ＭＳ Ｐゴシック" panose="020B0600070205080204" pitchFamily="34" charset="-128"/>
              </a:rPr>
              <a:t>Visualization and downstream analyses</a:t>
            </a:r>
          </a:p>
          <a:p>
            <a:pPr eaLnBrk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AutoNum type="arabicPeriod"/>
            </a:pPr>
            <a:r>
              <a:rPr lang="en-US" altLang="en-US">
                <a:latin typeface="Verdana" panose="020B0604030504040204" pitchFamily="34" charset="0"/>
                <a:ea typeface="ＭＳ Ｐゴシック" panose="020B0600070205080204" pitchFamily="34" charset="-128"/>
              </a:rPr>
              <a:t>A workflow in R (clusterProfileR)</a:t>
            </a:r>
            <a:endParaRPr lang="en-US" altLang="en-US" sz="1400" b="1">
              <a:latin typeface="Verdan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173" name="Rectangle 4">
            <a:extLst>
              <a:ext uri="{FF2B5EF4-FFF2-40B4-BE49-F238E27FC236}">
                <a16:creationId xmlns:a16="http://schemas.microsoft.com/office/drawing/2014/main" id="{416E9597-243C-400E-B6D2-185E0E09C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775" y="981075"/>
            <a:ext cx="512445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 u="sng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TABLE OF CONTENTS</a:t>
            </a:r>
          </a:p>
        </p:txBody>
      </p:sp>
      <p:grpSp>
        <p:nvGrpSpPr>
          <p:cNvPr id="7174" name="Group 2">
            <a:extLst>
              <a:ext uri="{FF2B5EF4-FFF2-40B4-BE49-F238E27FC236}">
                <a16:creationId xmlns:a16="http://schemas.microsoft.com/office/drawing/2014/main" id="{10B2A3EA-ECEA-4155-B770-4055E9117D57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2413" cy="895350"/>
            <a:chOff x="0" y="0"/>
            <a:chExt cx="5759" cy="564"/>
          </a:xfrm>
        </p:grpSpPr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889739AB-06AE-4283-BEF9-4DDE8E9A9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59" cy="564"/>
            </a:xfrm>
            <a:prstGeom prst="rect">
              <a:avLst/>
            </a:prstGeom>
            <a:gradFill rotWithShape="0">
              <a:gsLst>
                <a:gs pos="0">
                  <a:srgbClr val="990099">
                    <a:alpha val="0"/>
                  </a:srgbClr>
                </a:gs>
                <a:gs pos="50000">
                  <a:srgbClr val="990099"/>
                </a:gs>
                <a:gs pos="100000">
                  <a:srgbClr val="990099">
                    <a:alpha val="0"/>
                  </a:srgbClr>
                </a:gs>
              </a:gsLst>
              <a:lin ang="5400000" scaled="1"/>
            </a:gradFill>
            <a:ln w="9525" cap="flat">
              <a:noFill/>
              <a:round/>
              <a:headEnd/>
              <a:tailEnd/>
            </a:ln>
            <a:effectLst/>
          </p:spPr>
          <p:txBody>
            <a:bodyPr wrap="none" lIns="90000" tIns="69695" rIns="90000" bIns="45000" anchor="ctr"/>
            <a:lstStyle/>
            <a:p>
              <a:pPr algn="ctr">
                <a:buFont typeface="Times New Roman" pitchFamily="16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/>
              </a:pPr>
              <a:r>
                <a:rPr lang="en-US" sz="2800" b="1" dirty="0">
                  <a:solidFill>
                    <a:srgbClr val="FFFFFF"/>
                  </a:solidFill>
                  <a:latin typeface="Arial" charset="0"/>
                  <a:cs typeface="+mn-cs"/>
                </a:rPr>
                <a:t>	Functional Analysis of gene lists</a:t>
              </a:r>
            </a:p>
          </p:txBody>
        </p:sp>
        <p:pic>
          <p:nvPicPr>
            <p:cNvPr id="7178" name="Picture 4">
              <a:extLst>
                <a:ext uri="{FF2B5EF4-FFF2-40B4-BE49-F238E27FC236}">
                  <a16:creationId xmlns:a16="http://schemas.microsoft.com/office/drawing/2014/main" id="{64A2085B-B862-42EF-BB64-0F3365D031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83" r="59045" b="35999"/>
            <a:stretch>
              <a:fillRect/>
            </a:stretch>
          </p:blipFill>
          <p:spPr bwMode="auto">
            <a:xfrm>
              <a:off x="532" y="23"/>
              <a:ext cx="554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7179" name="Picture 5">
              <a:extLst>
                <a:ext uri="{FF2B5EF4-FFF2-40B4-BE49-F238E27FC236}">
                  <a16:creationId xmlns:a16="http://schemas.microsoft.com/office/drawing/2014/main" id="{95C037C7-CA60-44A2-8798-28AFEDB6C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87" t="38383" r="6165" b="39711"/>
            <a:stretch>
              <a:fillRect/>
            </a:stretch>
          </p:blipFill>
          <p:spPr bwMode="auto">
            <a:xfrm>
              <a:off x="542" y="315"/>
              <a:ext cx="545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7180" name="Picture 6">
              <a:extLst>
                <a:ext uri="{FF2B5EF4-FFF2-40B4-BE49-F238E27FC236}">
                  <a16:creationId xmlns:a16="http://schemas.microsoft.com/office/drawing/2014/main" id="{65355C83-A6A1-4951-97C9-DDF4F61A57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0" r="5270" b="12711"/>
            <a:stretch>
              <a:fillRect/>
            </a:stretch>
          </p:blipFill>
          <p:spPr bwMode="auto">
            <a:xfrm>
              <a:off x="0" y="23"/>
              <a:ext cx="554" cy="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Group 1">
            <a:extLst>
              <a:ext uri="{FF2B5EF4-FFF2-40B4-BE49-F238E27FC236}">
                <a16:creationId xmlns:a16="http://schemas.microsoft.com/office/drawing/2014/main" id="{4CA9872C-DC70-40C2-9CAE-DC37C70F5C6D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2413" cy="895350"/>
            <a:chOff x="0" y="0"/>
            <a:chExt cx="5759" cy="564"/>
          </a:xfrm>
        </p:grpSpPr>
        <p:sp>
          <p:nvSpPr>
            <p:cNvPr id="6146" name="Rectangle 2">
              <a:extLst>
                <a:ext uri="{FF2B5EF4-FFF2-40B4-BE49-F238E27FC236}">
                  <a16:creationId xmlns:a16="http://schemas.microsoft.com/office/drawing/2014/main" id="{FB153176-8250-4D2F-8854-775623C38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59" cy="564"/>
            </a:xfrm>
            <a:prstGeom prst="rect">
              <a:avLst/>
            </a:prstGeom>
            <a:gradFill rotWithShape="0">
              <a:gsLst>
                <a:gs pos="0">
                  <a:srgbClr val="990099">
                    <a:alpha val="0"/>
                  </a:srgbClr>
                </a:gs>
                <a:gs pos="50000">
                  <a:srgbClr val="990099"/>
                </a:gs>
                <a:gs pos="100000">
                  <a:srgbClr val="990099">
                    <a:alpha val="0"/>
                  </a:srgbClr>
                </a:gs>
              </a:gsLst>
              <a:lin ang="5400000" scaled="1"/>
            </a:gradFill>
            <a:ln w="9525" cap="flat">
              <a:noFill/>
              <a:round/>
              <a:headEnd/>
              <a:tailEnd/>
            </a:ln>
            <a:effectLst/>
          </p:spPr>
          <p:txBody>
            <a:bodyPr wrap="none" lIns="90000" tIns="66168" rIns="90000" bIns="45000" anchor="ctr"/>
            <a:lstStyle/>
            <a:p>
              <a:pPr algn="ctr">
                <a:buFont typeface="Times New Roman" pitchFamily="16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/>
              </a:pPr>
              <a:endParaRPr lang="en-US" sz="2400" dirty="0">
                <a:solidFill>
                  <a:srgbClr val="FFFFFF"/>
                </a:solidFill>
                <a:latin typeface="Arial" charset="0"/>
                <a:cs typeface="+mn-cs"/>
              </a:endParaRPr>
            </a:p>
          </p:txBody>
        </p:sp>
        <p:pic>
          <p:nvPicPr>
            <p:cNvPr id="33800" name="Picture 3">
              <a:extLst>
                <a:ext uri="{FF2B5EF4-FFF2-40B4-BE49-F238E27FC236}">
                  <a16:creationId xmlns:a16="http://schemas.microsoft.com/office/drawing/2014/main" id="{9A58125D-09AB-4858-80C4-045566BCC5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83" r="59045" b="35999"/>
            <a:stretch>
              <a:fillRect/>
            </a:stretch>
          </p:blipFill>
          <p:spPr bwMode="auto">
            <a:xfrm>
              <a:off x="532" y="23"/>
              <a:ext cx="554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33801" name="Picture 4">
              <a:extLst>
                <a:ext uri="{FF2B5EF4-FFF2-40B4-BE49-F238E27FC236}">
                  <a16:creationId xmlns:a16="http://schemas.microsoft.com/office/drawing/2014/main" id="{B06C5421-4698-47E0-9AD8-43C66FCC13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87" t="38383" r="6165" b="39711"/>
            <a:stretch>
              <a:fillRect/>
            </a:stretch>
          </p:blipFill>
          <p:spPr bwMode="auto">
            <a:xfrm>
              <a:off x="542" y="315"/>
              <a:ext cx="545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33802" name="Picture 5">
              <a:extLst>
                <a:ext uri="{FF2B5EF4-FFF2-40B4-BE49-F238E27FC236}">
                  <a16:creationId xmlns:a16="http://schemas.microsoft.com/office/drawing/2014/main" id="{4C2CC654-A08E-4308-B6B4-574D2B24F0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0" r="5270" b="12711"/>
            <a:stretch>
              <a:fillRect/>
            </a:stretch>
          </p:blipFill>
          <p:spPr bwMode="auto">
            <a:xfrm>
              <a:off x="0" y="23"/>
              <a:ext cx="554" cy="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sp>
        <p:nvSpPr>
          <p:cNvPr id="33795" name="Text Box 6">
            <a:extLst>
              <a:ext uri="{FF2B5EF4-FFF2-40B4-BE49-F238E27FC236}">
                <a16:creationId xmlns:a16="http://schemas.microsoft.com/office/drawing/2014/main" id="{C647CC06-6643-4DA4-B603-70829596B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7705" y="2636838"/>
            <a:ext cx="5212234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80280" rIns="90000" bIns="45000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/>
            <a:r>
              <a:rPr lang="en-US" altLang="es-ES" sz="3200" b="1" dirty="0">
                <a:solidFill>
                  <a:srgbClr val="000000"/>
                </a:solidFill>
              </a:rPr>
              <a:t>Case Study</a:t>
            </a:r>
          </a:p>
        </p:txBody>
      </p:sp>
      <p:pic>
        <p:nvPicPr>
          <p:cNvPr id="33796" name="Picture 2">
            <a:extLst>
              <a:ext uri="{FF2B5EF4-FFF2-40B4-BE49-F238E27FC236}">
                <a16:creationId xmlns:a16="http://schemas.microsoft.com/office/drawing/2014/main" id="{81A1008A-4496-4945-8639-019F5E977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933825"/>
            <a:ext cx="8116888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8" name="Group 2">
            <a:extLst>
              <a:ext uri="{FF2B5EF4-FFF2-40B4-BE49-F238E27FC236}">
                <a16:creationId xmlns:a16="http://schemas.microsoft.com/office/drawing/2014/main" id="{1AADB062-7B39-43CA-BC09-5A5574AE575D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2413" cy="895350"/>
            <a:chOff x="0" y="0"/>
            <a:chExt cx="5759" cy="564"/>
          </a:xfrm>
        </p:grpSpPr>
        <p:sp>
          <p:nvSpPr>
            <p:cNvPr id="2" name="Rectangle 3">
              <a:extLst>
                <a:ext uri="{FF2B5EF4-FFF2-40B4-BE49-F238E27FC236}">
                  <a16:creationId xmlns:a16="http://schemas.microsoft.com/office/drawing/2014/main" id="{7E3C6B39-C738-4710-914B-64D8CF436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6" y="0"/>
              <a:ext cx="4663" cy="564"/>
            </a:xfrm>
            <a:prstGeom prst="rect">
              <a:avLst/>
            </a:prstGeom>
            <a:gradFill rotWithShape="0">
              <a:gsLst>
                <a:gs pos="0">
                  <a:srgbClr val="990099">
                    <a:alpha val="0"/>
                  </a:srgbClr>
                </a:gs>
                <a:gs pos="50000">
                  <a:srgbClr val="990099"/>
                </a:gs>
                <a:gs pos="100000">
                  <a:srgbClr val="990099">
                    <a:alpha val="0"/>
                  </a:srgbClr>
                </a:gs>
              </a:gsLst>
              <a:lin ang="5400000" scaled="1"/>
            </a:gradFill>
            <a:ln w="9525" cap="flat">
              <a:noFill/>
              <a:round/>
              <a:headEnd/>
              <a:tailEnd/>
            </a:ln>
            <a:effectLst/>
          </p:spPr>
          <p:txBody>
            <a:bodyPr wrap="none" lIns="90000" tIns="69695" rIns="90000" bIns="45000" anchor="ctr"/>
            <a:lstStyle/>
            <a:p>
              <a:pPr algn="ctr">
                <a:buFont typeface="Times New Roman" pitchFamily="16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/>
              </a:pPr>
              <a:r>
                <a:rPr lang="en-US" sz="2800" b="1" dirty="0">
                  <a:solidFill>
                    <a:srgbClr val="FFFFFF"/>
                  </a:solidFill>
                  <a:latin typeface="Arial" charset="0"/>
                  <a:cs typeface="+mn-cs"/>
                </a:rPr>
                <a:t>Introduction to Functional Analysis</a:t>
              </a:r>
            </a:p>
          </p:txBody>
        </p:sp>
        <p:pic>
          <p:nvPicPr>
            <p:cNvPr id="34824" name="Picture 4">
              <a:extLst>
                <a:ext uri="{FF2B5EF4-FFF2-40B4-BE49-F238E27FC236}">
                  <a16:creationId xmlns:a16="http://schemas.microsoft.com/office/drawing/2014/main" id="{BD97F1F7-20ED-4CFD-B1D9-E7ED907728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83" r="59045" b="35999"/>
            <a:stretch>
              <a:fillRect/>
            </a:stretch>
          </p:blipFill>
          <p:spPr bwMode="auto">
            <a:xfrm>
              <a:off x="532" y="23"/>
              <a:ext cx="554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34825" name="Picture 5">
              <a:extLst>
                <a:ext uri="{FF2B5EF4-FFF2-40B4-BE49-F238E27FC236}">
                  <a16:creationId xmlns:a16="http://schemas.microsoft.com/office/drawing/2014/main" id="{81225FD7-DCC4-41AB-8D17-844E69946A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87" t="38383" r="6165" b="39711"/>
            <a:stretch>
              <a:fillRect/>
            </a:stretch>
          </p:blipFill>
          <p:spPr bwMode="auto">
            <a:xfrm>
              <a:off x="542" y="315"/>
              <a:ext cx="545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34826" name="Picture 6">
              <a:extLst>
                <a:ext uri="{FF2B5EF4-FFF2-40B4-BE49-F238E27FC236}">
                  <a16:creationId xmlns:a16="http://schemas.microsoft.com/office/drawing/2014/main" id="{D775E459-ED44-476B-96BD-2DCE1AE0B3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0" r="5270" b="12711"/>
            <a:stretch>
              <a:fillRect/>
            </a:stretch>
          </p:blipFill>
          <p:spPr bwMode="auto">
            <a:xfrm>
              <a:off x="0" y="23"/>
              <a:ext cx="554" cy="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sp>
        <p:nvSpPr>
          <p:cNvPr id="34819" name="1 CuadroTexto">
            <a:extLst>
              <a:ext uri="{FF2B5EF4-FFF2-40B4-BE49-F238E27FC236}">
                <a16:creationId xmlns:a16="http://schemas.microsoft.com/office/drawing/2014/main" id="{08467634-5A6E-4C26-B104-5F43C4626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3" y="1341438"/>
            <a:ext cx="9139237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ca-ES" altLang="es-ES" sz="2000">
                <a:cs typeface="Arial" panose="020B0604020202020204" pitchFamily="34" charset="0"/>
              </a:rPr>
              <a:t>The differential expression analysis performed on RNA-seq data (airway dataset) returned some genes differentially expressed in DEX-</a:t>
            </a:r>
            <a:r>
              <a:rPr lang="ca-ES" altLang="es-ES" sz="2000" b="1">
                <a:cs typeface="Arial" panose="020B0604020202020204" pitchFamily="34" charset="0"/>
              </a:rPr>
              <a:t>Treated vs Untreated cells</a:t>
            </a:r>
            <a:r>
              <a:rPr lang="ca-ES" altLang="es-ES" sz="2000">
                <a:cs typeface="Arial" panose="020B0604020202020204" pitchFamily="34" charset="0"/>
              </a:rPr>
              <a:t>. We want now to extract some biological meaning from these lists, such as </a:t>
            </a:r>
            <a:r>
              <a:rPr lang="en-US" altLang="es-ES" sz="2000" b="1">
                <a:cs typeface="Arial" panose="020B0604020202020204" pitchFamily="34" charset="0"/>
              </a:rPr>
              <a:t>which biological processes or pathways the differentially expressed genes are implicated in. </a:t>
            </a:r>
          </a:p>
          <a:p>
            <a:endParaRPr lang="ca-ES" altLang="es-ES" sz="2000" b="1">
              <a:cs typeface="Arial" panose="020B0604020202020204" pitchFamily="34" charset="0"/>
            </a:endParaRPr>
          </a:p>
        </p:txBody>
      </p:sp>
      <p:sp>
        <p:nvSpPr>
          <p:cNvPr id="34820" name="Rectángulo 1">
            <a:extLst>
              <a:ext uri="{FF2B5EF4-FFF2-40B4-BE49-F238E27FC236}">
                <a16:creationId xmlns:a16="http://schemas.microsoft.com/office/drawing/2014/main" id="{668F3B11-0B37-47C6-871A-E05640CD5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86063"/>
            <a:ext cx="9072563" cy="407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GB" altLang="es-ES">
                <a:solidFill>
                  <a:srgbClr val="3E97F8"/>
                </a:solidFill>
                <a:latin typeface="Consolas" panose="020B0609020204030204" pitchFamily="49" charset="0"/>
              </a:rPr>
              <a:t>res &lt;- results(dds, contrast=c("dex","trt","untrt"))</a:t>
            </a:r>
          </a:p>
          <a:p>
            <a:r>
              <a:rPr lang="en-GB" altLang="es-ES">
                <a:solidFill>
                  <a:srgbClr val="3E97F8"/>
                </a:solidFill>
                <a:latin typeface="Consolas" panose="020B0609020204030204" pitchFamily="49" charset="0"/>
              </a:rPr>
              <a:t>res</a:t>
            </a:r>
          </a:p>
          <a:p>
            <a:endParaRPr lang="es-ES" altLang="es-ES">
              <a:solidFill>
                <a:srgbClr val="3E97F8"/>
              </a:solidFill>
              <a:latin typeface="Consolas" panose="020B0609020204030204" pitchFamily="49" charset="0"/>
            </a:endParaRPr>
          </a:p>
          <a:p>
            <a:r>
              <a:rPr lang="en-GB" altLang="es-ES" sz="1400">
                <a:solidFill>
                  <a:srgbClr val="3E97F8"/>
                </a:solidFill>
                <a:latin typeface="Consolas" panose="020B0609020204030204" pitchFamily="49" charset="0"/>
              </a:rPr>
              <a:t>log2 fold change (MLE): </a:t>
            </a:r>
            <a:r>
              <a:rPr lang="en-GB" altLang="es-ES" sz="1400" b="1">
                <a:solidFill>
                  <a:srgbClr val="FF0000"/>
                </a:solidFill>
                <a:latin typeface="Consolas" panose="020B0609020204030204" pitchFamily="49" charset="0"/>
              </a:rPr>
              <a:t>dex trt vs untrt </a:t>
            </a:r>
          </a:p>
          <a:p>
            <a:r>
              <a:rPr lang="en-GB" altLang="es-ES" sz="1400">
                <a:solidFill>
                  <a:srgbClr val="3E97F8"/>
                </a:solidFill>
                <a:latin typeface="Consolas" panose="020B0609020204030204" pitchFamily="49" charset="0"/>
              </a:rPr>
              <a:t>Wald test p-value: dex trt vs untrt </a:t>
            </a:r>
          </a:p>
          <a:p>
            <a:r>
              <a:rPr lang="en-GB" altLang="es-ES" sz="1400">
                <a:solidFill>
                  <a:srgbClr val="3E97F8"/>
                </a:solidFill>
                <a:latin typeface="Consolas" panose="020B0609020204030204" pitchFamily="49" charset="0"/>
              </a:rPr>
              <a:t>DataFrame with 31604 rows and 6 columns</a:t>
            </a:r>
          </a:p>
          <a:p>
            <a:r>
              <a:rPr lang="en-GB" altLang="es-ES" sz="1400">
                <a:solidFill>
                  <a:srgbClr val="3E97F8"/>
                </a:solidFill>
                <a:latin typeface="Consolas" panose="020B0609020204030204" pitchFamily="49" charset="0"/>
              </a:rPr>
              <a:t>                     baseMean log2FoldChange     lfcSE      stat      pvalue       padj</a:t>
            </a:r>
          </a:p>
          <a:p>
            <a:r>
              <a:rPr lang="en-GB" altLang="es-ES" sz="1400">
                <a:solidFill>
                  <a:srgbClr val="3E97F8"/>
                </a:solidFill>
                <a:latin typeface="Consolas" panose="020B0609020204030204" pitchFamily="49" charset="0"/>
              </a:rPr>
              <a:t>                    &lt;numeric&gt;      &lt;numeric&gt; &lt;numeric&gt; &lt;numeric&gt;   &lt;numeric&gt;  &lt;numeric&gt;</a:t>
            </a:r>
          </a:p>
          <a:p>
            <a:r>
              <a:rPr lang="en-GB" altLang="es-ES" sz="1400">
                <a:solidFill>
                  <a:srgbClr val="3E97F8"/>
                </a:solidFill>
                <a:latin typeface="Consolas" panose="020B0609020204030204" pitchFamily="49" charset="0"/>
              </a:rPr>
              <a:t>ENSG00000000003.14 739.940717     -0.3611537  0.106869 -3.379419 0.000726392 0.00531137</a:t>
            </a:r>
          </a:p>
          <a:p>
            <a:r>
              <a:rPr lang="en-GB" altLang="es-ES" sz="1400">
                <a:solidFill>
                  <a:srgbClr val="3E97F8"/>
                </a:solidFill>
                <a:latin typeface="Consolas" panose="020B0609020204030204" pitchFamily="49" charset="0"/>
              </a:rPr>
              <a:t>ENSG00000000419.12 511.735722      0.2063147  0.128665  1.603509 0.108822318 0.29318870</a:t>
            </a:r>
          </a:p>
          <a:p>
            <a:r>
              <a:rPr lang="en-GB" altLang="es-ES" sz="1400">
                <a:solidFill>
                  <a:srgbClr val="3E97F8"/>
                </a:solidFill>
                <a:latin typeface="Consolas" panose="020B0609020204030204" pitchFamily="49" charset="0"/>
              </a:rPr>
              <a:t>ENSG00000000457.13 314.194855      0.0378308  0.158633  0.238479 0.811509461 0.92255697</a:t>
            </a:r>
          </a:p>
          <a:p>
            <a:r>
              <a:rPr lang="en-GB" altLang="es-ES" sz="1400">
                <a:solidFill>
                  <a:srgbClr val="3E97F8"/>
                </a:solidFill>
                <a:latin typeface="Consolas" panose="020B0609020204030204" pitchFamily="49" charset="0"/>
              </a:rPr>
              <a:t>ENSG00000000460.16  79.793622     -0.1152590  0.314991 -0.365912 0.714430444 0.87298038</a:t>
            </a:r>
          </a:p>
          <a:p>
            <a:r>
              <a:rPr lang="en-GB" altLang="es-ES" sz="1400">
                <a:solidFill>
                  <a:srgbClr val="3E97F8"/>
                </a:solidFill>
                <a:latin typeface="Consolas" panose="020B0609020204030204" pitchFamily="49" charset="0"/>
              </a:rPr>
              <a:t>ENSG00000000938.12   0.307267     -1.3691185  3.503764 -0.390757 0.695977205         NA</a:t>
            </a:r>
          </a:p>
          <a:p>
            <a:r>
              <a:rPr lang="en-GB" altLang="es-ES" sz="1400">
                <a:solidFill>
                  <a:srgbClr val="3E97F8"/>
                </a:solidFill>
                <a:latin typeface="Consolas" panose="020B0609020204030204" pitchFamily="49" charset="0"/>
              </a:rPr>
              <a:t>...                       ...            ...       ...       ...         ...        ...</a:t>
            </a:r>
          </a:p>
          <a:p>
            <a:r>
              <a:rPr lang="en-GB" altLang="es-ES" sz="1400">
                <a:solidFill>
                  <a:srgbClr val="3E97F8"/>
                </a:solidFill>
                <a:latin typeface="Consolas" panose="020B0609020204030204" pitchFamily="49" charset="0"/>
              </a:rPr>
              <a:t>ENSG00000285979.1   38.353886      0.3423657  0.359511  0.952310    0.340940   0.600750</a:t>
            </a:r>
          </a:p>
          <a:p>
            <a:r>
              <a:rPr lang="en-GB" altLang="es-ES" sz="1400">
                <a:solidFill>
                  <a:srgbClr val="3E97F8"/>
                </a:solidFill>
                <a:latin typeface="Consolas" panose="020B0609020204030204" pitchFamily="49" charset="0"/>
              </a:rPr>
              <a:t>ENSG00000285987.1    1.562508      0.7064145  1.547295  0.456548    0.647996         NA</a:t>
            </a:r>
          </a:p>
          <a:p>
            <a:r>
              <a:rPr lang="en-GB" altLang="es-ES" sz="1400">
                <a:solidFill>
                  <a:srgbClr val="3E97F8"/>
                </a:solidFill>
                <a:latin typeface="Consolas" panose="020B0609020204030204" pitchFamily="49" charset="0"/>
              </a:rPr>
              <a:t>ENSG00000285990.1    0.642315      0.3647333  3.433276  0.106235    0.915396         NA</a:t>
            </a:r>
          </a:p>
          <a:p>
            <a:r>
              <a:rPr lang="en-GB" altLang="es-ES" sz="1400">
                <a:solidFill>
                  <a:srgbClr val="3E97F8"/>
                </a:solidFill>
                <a:latin typeface="Consolas" panose="020B0609020204030204" pitchFamily="49" charset="0"/>
              </a:rPr>
              <a:t>ENSG00000285991.1   11.276284     -0.1165515  0.748601 -0.155692    0.876275   0.952921</a:t>
            </a:r>
          </a:p>
          <a:p>
            <a:r>
              <a:rPr lang="en-GB" altLang="es-ES" sz="1400">
                <a:solidFill>
                  <a:srgbClr val="3E97F8"/>
                </a:solidFill>
                <a:latin typeface="Consolas" panose="020B0609020204030204" pitchFamily="49" charset="0"/>
              </a:rPr>
              <a:t>ENSG00000285994.1    3.651041     -0.0960094  1.068660 -0.089841    0.928414         NA</a:t>
            </a:r>
          </a:p>
        </p:txBody>
      </p: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2">
            <a:extLst>
              <a:ext uri="{FF2B5EF4-FFF2-40B4-BE49-F238E27FC236}">
                <a16:creationId xmlns:a16="http://schemas.microsoft.com/office/drawing/2014/main" id="{77A8C3F0-503F-47E6-8D36-F2814FEB0B9B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2413" cy="895350"/>
            <a:chOff x="0" y="0"/>
            <a:chExt cx="5759" cy="564"/>
          </a:xfrm>
        </p:grpSpPr>
        <p:sp>
          <p:nvSpPr>
            <p:cNvPr id="2" name="Rectangle 3">
              <a:extLst>
                <a:ext uri="{FF2B5EF4-FFF2-40B4-BE49-F238E27FC236}">
                  <a16:creationId xmlns:a16="http://schemas.microsoft.com/office/drawing/2014/main" id="{F5BB0D69-A011-4927-AB43-465C31172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0"/>
              <a:ext cx="4603" cy="564"/>
            </a:xfrm>
            <a:prstGeom prst="rect">
              <a:avLst/>
            </a:prstGeom>
            <a:gradFill rotWithShape="0">
              <a:gsLst>
                <a:gs pos="0">
                  <a:srgbClr val="990099">
                    <a:alpha val="0"/>
                  </a:srgbClr>
                </a:gs>
                <a:gs pos="50000">
                  <a:srgbClr val="990099"/>
                </a:gs>
                <a:gs pos="100000">
                  <a:srgbClr val="990099">
                    <a:alpha val="0"/>
                  </a:srgbClr>
                </a:gs>
              </a:gsLst>
              <a:lin ang="5400000" scaled="1"/>
            </a:gradFill>
            <a:ln w="9525" cap="flat">
              <a:noFill/>
              <a:round/>
              <a:headEnd/>
              <a:tailEnd/>
            </a:ln>
            <a:effectLst/>
          </p:spPr>
          <p:txBody>
            <a:bodyPr wrap="none" lIns="90000" tIns="69695" rIns="90000" bIns="45000" anchor="ctr"/>
            <a:lstStyle/>
            <a:p>
              <a:pPr algn="ctr">
                <a:buFont typeface="Times New Roman" pitchFamily="16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/>
              </a:pPr>
              <a:r>
                <a:rPr lang="en-US" sz="2800" b="1" dirty="0">
                  <a:solidFill>
                    <a:srgbClr val="FFFFFF"/>
                  </a:solidFill>
                  <a:latin typeface="Arial" charset="0"/>
                  <a:cs typeface="+mn-cs"/>
                </a:rPr>
                <a:t>Introduction to Functional Analysis</a:t>
              </a:r>
            </a:p>
          </p:txBody>
        </p:sp>
        <p:pic>
          <p:nvPicPr>
            <p:cNvPr id="35850" name="Picture 4">
              <a:extLst>
                <a:ext uri="{FF2B5EF4-FFF2-40B4-BE49-F238E27FC236}">
                  <a16:creationId xmlns:a16="http://schemas.microsoft.com/office/drawing/2014/main" id="{A2CE09BB-0AB0-4CE4-B0F7-2D45C3E727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83" r="59045" b="35999"/>
            <a:stretch>
              <a:fillRect/>
            </a:stretch>
          </p:blipFill>
          <p:spPr bwMode="auto">
            <a:xfrm>
              <a:off x="532" y="23"/>
              <a:ext cx="554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35851" name="Picture 5">
              <a:extLst>
                <a:ext uri="{FF2B5EF4-FFF2-40B4-BE49-F238E27FC236}">
                  <a16:creationId xmlns:a16="http://schemas.microsoft.com/office/drawing/2014/main" id="{3B9DBB51-A9AC-4FDD-BFD7-3D7DAABD4D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87" t="38383" r="6165" b="39711"/>
            <a:stretch>
              <a:fillRect/>
            </a:stretch>
          </p:blipFill>
          <p:spPr bwMode="auto">
            <a:xfrm>
              <a:off x="542" y="315"/>
              <a:ext cx="545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35852" name="Picture 6">
              <a:extLst>
                <a:ext uri="{FF2B5EF4-FFF2-40B4-BE49-F238E27FC236}">
                  <a16:creationId xmlns:a16="http://schemas.microsoft.com/office/drawing/2014/main" id="{3855C6FE-F73A-43B7-AD9F-17CF49236C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0" r="5270" b="12711"/>
            <a:stretch>
              <a:fillRect/>
            </a:stretch>
          </p:blipFill>
          <p:spPr bwMode="auto">
            <a:xfrm>
              <a:off x="0" y="23"/>
              <a:ext cx="554" cy="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sp>
        <p:nvSpPr>
          <p:cNvPr id="35843" name="1 Rectángulo">
            <a:extLst>
              <a:ext uri="{FF2B5EF4-FFF2-40B4-BE49-F238E27FC236}">
                <a16:creationId xmlns:a16="http://schemas.microsoft.com/office/drawing/2014/main" id="{001EC975-355E-41F2-86EF-8E17F107F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836613"/>
            <a:ext cx="8475663" cy="234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ca-ES" altLang="es-ES" sz="2000" b="1">
                <a:solidFill>
                  <a:srgbClr val="0070C0"/>
                </a:solidFill>
                <a:cs typeface="Arial" panose="020B0604020202020204" pitchFamily="34" charset="0"/>
              </a:rPr>
              <a:t>Exercise 2</a:t>
            </a:r>
          </a:p>
          <a:p>
            <a:endParaRPr lang="ca-ES" altLang="es-ES" sz="2000"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a-ES" altLang="es-ES" sz="2000">
                <a:cs typeface="Arial" panose="020B0604020202020204" pitchFamily="34" charset="0"/>
              </a:rPr>
              <a:t> Prepare a Gene List with the “top” up-regulated genes and one with the “top” down-regulated genes according to the following statistical criteria:</a:t>
            </a:r>
          </a:p>
          <a:p>
            <a:pPr lvl="1">
              <a:buFontTx/>
              <a:buChar char="-"/>
            </a:pPr>
            <a:r>
              <a:rPr lang="ca-ES" altLang="es-ES" b="1">
                <a:cs typeface="Arial" panose="020B0604020202020204" pitchFamily="34" charset="0"/>
              </a:rPr>
              <a:t>Up-regulated genes</a:t>
            </a:r>
            <a:r>
              <a:rPr lang="ca-ES" altLang="es-ES">
                <a:cs typeface="Arial" panose="020B0604020202020204" pitchFamily="34" charset="0"/>
              </a:rPr>
              <a:t>: genes with an </a:t>
            </a:r>
            <a:r>
              <a:rPr lang="ca-ES" altLang="es-ES" b="1">
                <a:cs typeface="Arial" panose="020B0604020202020204" pitchFamily="34" charset="0"/>
              </a:rPr>
              <a:t>adjusted p-value &lt; 0.05 AND logFC &gt; 2</a:t>
            </a:r>
          </a:p>
          <a:p>
            <a:pPr lvl="1">
              <a:buFontTx/>
              <a:buChar char="-"/>
            </a:pPr>
            <a:r>
              <a:rPr lang="ca-ES" altLang="es-ES" b="1">
                <a:cs typeface="Arial" panose="020B0604020202020204" pitchFamily="34" charset="0"/>
              </a:rPr>
              <a:t>Down-regulated genes</a:t>
            </a:r>
            <a:r>
              <a:rPr lang="ca-ES" altLang="es-ES">
                <a:cs typeface="Arial" panose="020B0604020202020204" pitchFamily="34" charset="0"/>
              </a:rPr>
              <a:t>: genes with an </a:t>
            </a:r>
            <a:r>
              <a:rPr lang="ca-ES" altLang="es-ES" b="1">
                <a:cs typeface="Arial" panose="020B0604020202020204" pitchFamily="34" charset="0"/>
              </a:rPr>
              <a:t>adjusted p-value &lt; 0.05 AND logFC &lt; -2</a:t>
            </a:r>
          </a:p>
        </p:txBody>
      </p:sp>
      <p:sp>
        <p:nvSpPr>
          <p:cNvPr id="35844" name="3 CuadroTexto">
            <a:extLst>
              <a:ext uri="{FF2B5EF4-FFF2-40B4-BE49-F238E27FC236}">
                <a16:creationId xmlns:a16="http://schemas.microsoft.com/office/drawing/2014/main" id="{6B4152A8-57CF-4160-8E7F-C24363123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5" y="4405313"/>
            <a:ext cx="847566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ca-ES" altLang="es-ES" sz="2000">
                <a:cs typeface="Arial" panose="020B0604020202020204" pitchFamily="34" charset="0"/>
              </a:rPr>
              <a:t> Under these criteria, how many genes are up-regulated? And how many down-regulated?</a:t>
            </a:r>
          </a:p>
          <a:p>
            <a:pPr>
              <a:buFont typeface="Arial" panose="020B0604020202020204" pitchFamily="34" charset="0"/>
              <a:buChar char="•"/>
            </a:pPr>
            <a:endParaRPr lang="ca-ES" altLang="es-ES" sz="2000"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ca-ES" altLang="es-ES" sz="2000">
                <a:cs typeface="Arial" panose="020B0604020202020204" pitchFamily="34" charset="0"/>
              </a:rPr>
              <a:t> What is the </a:t>
            </a:r>
            <a:r>
              <a:rPr lang="ca-ES" altLang="es-ES" sz="2000" b="1">
                <a:cs typeface="Arial" panose="020B0604020202020204" pitchFamily="34" charset="0"/>
              </a:rPr>
              <a:t>Entrez ID</a:t>
            </a:r>
            <a:r>
              <a:rPr lang="ca-ES" altLang="es-ES" sz="2000">
                <a:cs typeface="Arial" panose="020B0604020202020204" pitchFamily="34" charset="0"/>
              </a:rPr>
              <a:t> of your top </a:t>
            </a:r>
            <a:r>
              <a:rPr lang="ca-ES" altLang="es-ES" sz="2000" b="1">
                <a:cs typeface="Arial" panose="020B0604020202020204" pitchFamily="34" charset="0"/>
              </a:rPr>
              <a:t>most up/down-regulated gene</a:t>
            </a:r>
            <a:r>
              <a:rPr lang="ca-ES" altLang="es-ES" sz="2000">
                <a:cs typeface="Arial" panose="020B0604020202020204" pitchFamily="34" charset="0"/>
              </a:rPr>
              <a:t>? And its </a:t>
            </a:r>
            <a:r>
              <a:rPr lang="ca-ES" altLang="es-ES" sz="2000" b="1">
                <a:cs typeface="Arial" panose="020B0604020202020204" pitchFamily="34" charset="0"/>
              </a:rPr>
              <a:t>UniProt ID </a:t>
            </a:r>
            <a:r>
              <a:rPr lang="ca-ES" altLang="es-ES" sz="2000">
                <a:cs typeface="Arial" panose="020B0604020202020204" pitchFamily="34" charset="0"/>
              </a:rPr>
              <a:t>(SwissProt)?</a:t>
            </a:r>
          </a:p>
        </p:txBody>
      </p:sp>
      <p:sp>
        <p:nvSpPr>
          <p:cNvPr id="35845" name="4 CuadroTexto">
            <a:extLst>
              <a:ext uri="{FF2B5EF4-FFF2-40B4-BE49-F238E27FC236}">
                <a16:creationId xmlns:a16="http://schemas.microsoft.com/office/drawing/2014/main" id="{B707ED49-456C-4214-96F5-206B5639E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3213100"/>
            <a:ext cx="4837112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ca-ES" altLang="es-ES" dirty="0">
                <a:solidFill>
                  <a:srgbClr val="7030A0"/>
                </a:solidFill>
              </a:rPr>
              <a:t>Tip: </a:t>
            </a:r>
            <a:r>
              <a:rPr lang="ca-ES" altLang="es-ES" dirty="0" err="1">
                <a:solidFill>
                  <a:srgbClr val="7030A0"/>
                </a:solidFill>
              </a:rPr>
              <a:t>You</a:t>
            </a:r>
            <a:r>
              <a:rPr lang="ca-ES" altLang="es-ES" dirty="0">
                <a:solidFill>
                  <a:srgbClr val="7030A0"/>
                </a:solidFill>
              </a:rPr>
              <a:t> can </a:t>
            </a:r>
            <a:r>
              <a:rPr lang="ca-ES" altLang="es-ES" dirty="0" err="1">
                <a:solidFill>
                  <a:srgbClr val="7030A0"/>
                </a:solidFill>
              </a:rPr>
              <a:t>use</a:t>
            </a:r>
            <a:r>
              <a:rPr lang="ca-ES" altLang="es-ES" dirty="0">
                <a:solidFill>
                  <a:srgbClr val="7030A0"/>
                </a:solidFill>
              </a:rPr>
              <a:t> </a:t>
            </a:r>
            <a:r>
              <a:rPr lang="ca-ES" altLang="es-ES" dirty="0" err="1">
                <a:solidFill>
                  <a:srgbClr val="7030A0"/>
                </a:solidFill>
              </a:rPr>
              <a:t>excel</a:t>
            </a:r>
            <a:r>
              <a:rPr lang="ca-ES" altLang="es-ES" dirty="0">
                <a:solidFill>
                  <a:srgbClr val="7030A0"/>
                </a:solidFill>
              </a:rPr>
              <a:t> (</a:t>
            </a:r>
            <a:r>
              <a:rPr lang="ca-ES" altLang="es-ES" dirty="0" err="1">
                <a:solidFill>
                  <a:srgbClr val="7030A0"/>
                </a:solidFill>
              </a:rPr>
              <a:t>with</a:t>
            </a:r>
            <a:r>
              <a:rPr lang="ca-ES" altLang="es-ES" dirty="0">
                <a:solidFill>
                  <a:srgbClr val="7030A0"/>
                </a:solidFill>
              </a:rPr>
              <a:t> </a:t>
            </a:r>
            <a:r>
              <a:rPr lang="ca-ES" altLang="es-ES" dirty="0" err="1">
                <a:solidFill>
                  <a:srgbClr val="7030A0"/>
                </a:solidFill>
              </a:rPr>
              <a:t>caution</a:t>
            </a:r>
            <a:r>
              <a:rPr lang="ca-ES" altLang="es-ES" dirty="0">
                <a:solidFill>
                  <a:srgbClr val="7030A0"/>
                </a:solidFill>
              </a:rPr>
              <a:t>) or</a:t>
            </a:r>
            <a:r>
              <a:rPr lang="ca-ES" altLang="es-ES" b="1" dirty="0">
                <a:solidFill>
                  <a:srgbClr val="7030A0"/>
                </a:solidFill>
              </a:rPr>
              <a:t> R</a:t>
            </a:r>
            <a:r>
              <a:rPr lang="ca-ES" altLang="es-ES" dirty="0">
                <a:solidFill>
                  <a:srgbClr val="7030A0"/>
                </a:solidFill>
              </a:rPr>
              <a:t> to </a:t>
            </a:r>
            <a:r>
              <a:rPr lang="ca-ES" altLang="es-ES" dirty="0" err="1">
                <a:solidFill>
                  <a:srgbClr val="7030A0"/>
                </a:solidFill>
              </a:rPr>
              <a:t>filter</a:t>
            </a:r>
            <a:r>
              <a:rPr lang="ca-ES" altLang="es-ES" dirty="0">
                <a:solidFill>
                  <a:srgbClr val="7030A0"/>
                </a:solidFill>
              </a:rPr>
              <a:t> </a:t>
            </a:r>
            <a:r>
              <a:rPr lang="ca-ES" altLang="es-ES" dirty="0" err="1">
                <a:solidFill>
                  <a:srgbClr val="7030A0"/>
                </a:solidFill>
              </a:rPr>
              <a:t>your</a:t>
            </a:r>
            <a:r>
              <a:rPr lang="ca-ES" altLang="es-ES" dirty="0">
                <a:solidFill>
                  <a:srgbClr val="7030A0"/>
                </a:solidFill>
              </a:rPr>
              <a:t> </a:t>
            </a:r>
            <a:r>
              <a:rPr lang="ca-ES" altLang="es-ES" dirty="0" err="1">
                <a:solidFill>
                  <a:srgbClr val="7030A0"/>
                </a:solidFill>
              </a:rPr>
              <a:t>TopTable</a:t>
            </a:r>
            <a:endParaRPr lang="ca-ES" altLang="es-ES" dirty="0">
              <a:solidFill>
                <a:srgbClr val="7030A0"/>
              </a:solidFill>
            </a:endParaRPr>
          </a:p>
        </p:txBody>
      </p:sp>
      <p:sp>
        <p:nvSpPr>
          <p:cNvPr id="35846" name="5 CuadroTexto">
            <a:extLst>
              <a:ext uri="{FF2B5EF4-FFF2-40B4-BE49-F238E27FC236}">
                <a16:creationId xmlns:a16="http://schemas.microsoft.com/office/drawing/2014/main" id="{6046F430-8540-4179-908B-B3BAFE567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5949950"/>
            <a:ext cx="4837112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ca-ES" altLang="es-ES">
                <a:solidFill>
                  <a:srgbClr val="7030A0"/>
                </a:solidFill>
              </a:rPr>
              <a:t>Tip: You can use g:Convert tool from g:Profiler for ID conversion</a:t>
            </a:r>
          </a:p>
        </p:txBody>
      </p: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Group 1">
            <a:extLst>
              <a:ext uri="{FF2B5EF4-FFF2-40B4-BE49-F238E27FC236}">
                <a16:creationId xmlns:a16="http://schemas.microsoft.com/office/drawing/2014/main" id="{6874B888-2E99-4A02-948B-9D58E02A3EFA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2413" cy="895350"/>
            <a:chOff x="0" y="0"/>
            <a:chExt cx="5759" cy="564"/>
          </a:xfrm>
        </p:grpSpPr>
        <p:sp>
          <p:nvSpPr>
            <p:cNvPr id="6146" name="Rectangle 2">
              <a:extLst>
                <a:ext uri="{FF2B5EF4-FFF2-40B4-BE49-F238E27FC236}">
                  <a16:creationId xmlns:a16="http://schemas.microsoft.com/office/drawing/2014/main" id="{1F94B19B-5C05-4D00-842C-ED8F85414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59" cy="564"/>
            </a:xfrm>
            <a:prstGeom prst="rect">
              <a:avLst/>
            </a:prstGeom>
            <a:gradFill rotWithShape="0">
              <a:gsLst>
                <a:gs pos="0">
                  <a:srgbClr val="990099">
                    <a:alpha val="0"/>
                  </a:srgbClr>
                </a:gs>
                <a:gs pos="50000">
                  <a:srgbClr val="990099"/>
                </a:gs>
                <a:gs pos="100000">
                  <a:srgbClr val="990099">
                    <a:alpha val="0"/>
                  </a:srgbClr>
                </a:gs>
              </a:gsLst>
              <a:lin ang="5400000" scaled="1"/>
            </a:gradFill>
            <a:ln w="9525" cap="flat">
              <a:noFill/>
              <a:round/>
              <a:headEnd/>
              <a:tailEnd/>
            </a:ln>
            <a:effectLst/>
          </p:spPr>
          <p:txBody>
            <a:bodyPr wrap="none" lIns="90000" tIns="66168" rIns="90000" bIns="45000" anchor="ctr"/>
            <a:lstStyle/>
            <a:p>
              <a:pPr algn="ctr">
                <a:buFont typeface="Times New Roman" pitchFamily="16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/>
              </a:pPr>
              <a:endParaRPr lang="en-US" sz="2400" dirty="0">
                <a:solidFill>
                  <a:srgbClr val="FFFFFF"/>
                </a:solidFill>
                <a:latin typeface="Arial" charset="0"/>
                <a:cs typeface="+mn-cs"/>
              </a:endParaRPr>
            </a:p>
          </p:txBody>
        </p:sp>
        <p:pic>
          <p:nvPicPr>
            <p:cNvPr id="36872" name="Picture 3">
              <a:extLst>
                <a:ext uri="{FF2B5EF4-FFF2-40B4-BE49-F238E27FC236}">
                  <a16:creationId xmlns:a16="http://schemas.microsoft.com/office/drawing/2014/main" id="{D10E260D-F604-42C6-B123-2420B33173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83" r="59045" b="35999"/>
            <a:stretch>
              <a:fillRect/>
            </a:stretch>
          </p:blipFill>
          <p:spPr bwMode="auto">
            <a:xfrm>
              <a:off x="532" y="23"/>
              <a:ext cx="554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36873" name="Picture 4">
              <a:extLst>
                <a:ext uri="{FF2B5EF4-FFF2-40B4-BE49-F238E27FC236}">
                  <a16:creationId xmlns:a16="http://schemas.microsoft.com/office/drawing/2014/main" id="{9C615CF4-89FD-4548-AF86-7C90A6FB02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87" t="38383" r="6165" b="39711"/>
            <a:stretch>
              <a:fillRect/>
            </a:stretch>
          </p:blipFill>
          <p:spPr bwMode="auto">
            <a:xfrm>
              <a:off x="542" y="315"/>
              <a:ext cx="545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36874" name="Picture 5">
              <a:extLst>
                <a:ext uri="{FF2B5EF4-FFF2-40B4-BE49-F238E27FC236}">
                  <a16:creationId xmlns:a16="http://schemas.microsoft.com/office/drawing/2014/main" id="{87A3049E-D25E-438B-9BB4-0E12397059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0" r="5270" b="12711"/>
            <a:stretch>
              <a:fillRect/>
            </a:stretch>
          </p:blipFill>
          <p:spPr bwMode="auto">
            <a:xfrm>
              <a:off x="0" y="23"/>
              <a:ext cx="554" cy="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sp>
        <p:nvSpPr>
          <p:cNvPr id="36867" name="Text Box 6">
            <a:extLst>
              <a:ext uri="{FF2B5EF4-FFF2-40B4-BE49-F238E27FC236}">
                <a16:creationId xmlns:a16="http://schemas.microsoft.com/office/drawing/2014/main" id="{3513B1B2-5389-42D5-AC10-B0380CD0E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2636838"/>
            <a:ext cx="5211763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80280" rIns="90000" bIns="45000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/>
            <a:r>
              <a:rPr lang="en-US" altLang="es-ES" sz="3200" b="1">
                <a:solidFill>
                  <a:srgbClr val="000000"/>
                </a:solidFill>
              </a:rPr>
              <a:t>Functional annotation of individual genes</a:t>
            </a:r>
          </a:p>
        </p:txBody>
      </p:sp>
      <p:sp>
        <p:nvSpPr>
          <p:cNvPr id="36868" name="7 CuadroTexto">
            <a:extLst>
              <a:ext uri="{FF2B5EF4-FFF2-40B4-BE49-F238E27FC236}">
                <a16:creationId xmlns:a16="http://schemas.microsoft.com/office/drawing/2014/main" id="{5D3D4791-B549-4B88-8B40-71F7A17E6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4581525"/>
            <a:ext cx="459105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ca-ES" altLang="es-ES"/>
              <a:t>Id mapping</a:t>
            </a:r>
          </a:p>
          <a:p>
            <a:r>
              <a:rPr lang="ca-ES" altLang="es-ES"/>
              <a:t>Searching for a gene in different databases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229BBCC4-62DC-4065-B220-E28C6080E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2. Preparation of the Gene list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7891" name="3 CuadroTexto">
            <a:extLst>
              <a:ext uri="{FF2B5EF4-FFF2-40B4-BE49-F238E27FC236}">
                <a16:creationId xmlns:a16="http://schemas.microsoft.com/office/drawing/2014/main" id="{11CA25E0-364B-4A37-831F-F3D01BA858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888" y="1052513"/>
            <a:ext cx="33718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altLang="es-ES" sz="2000" b="1">
                <a:solidFill>
                  <a:srgbClr val="CE02CE"/>
                </a:solidFill>
              </a:rPr>
              <a:t>ID mapping with g:Profiler</a:t>
            </a:r>
            <a:endParaRPr lang="en-US" altLang="es-ES" sz="2000" b="1">
              <a:solidFill>
                <a:srgbClr val="CE02CE"/>
              </a:solidFill>
            </a:endParaRPr>
          </a:p>
        </p:txBody>
      </p:sp>
      <p:grpSp>
        <p:nvGrpSpPr>
          <p:cNvPr id="37892" name="16 Grupo">
            <a:extLst>
              <a:ext uri="{FF2B5EF4-FFF2-40B4-BE49-F238E27FC236}">
                <a16:creationId xmlns:a16="http://schemas.microsoft.com/office/drawing/2014/main" id="{BF146314-F4B8-4242-9517-91185D239A2E}"/>
              </a:ext>
            </a:extLst>
          </p:cNvPr>
          <p:cNvGrpSpPr>
            <a:grpSpLocks/>
          </p:cNvGrpSpPr>
          <p:nvPr/>
        </p:nvGrpSpPr>
        <p:grpSpPr bwMode="auto">
          <a:xfrm>
            <a:off x="317500" y="1628775"/>
            <a:ext cx="8607425" cy="4392613"/>
            <a:chOff x="344488" y="1628800"/>
            <a:chExt cx="9325106" cy="4392488"/>
          </a:xfrm>
        </p:grpSpPr>
        <p:pic>
          <p:nvPicPr>
            <p:cNvPr id="37893" name="Picture 2">
              <a:extLst>
                <a:ext uri="{FF2B5EF4-FFF2-40B4-BE49-F238E27FC236}">
                  <a16:creationId xmlns:a16="http://schemas.microsoft.com/office/drawing/2014/main" id="{5F82C861-26F5-4E9E-9D77-B1D492B96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2" t="5531" r="8250" b="12766"/>
            <a:stretch>
              <a:fillRect/>
            </a:stretch>
          </p:blipFill>
          <p:spPr bwMode="auto">
            <a:xfrm>
              <a:off x="344488" y="1628800"/>
              <a:ext cx="9325106" cy="4392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894" name="4 CuadroTexto">
              <a:extLst>
                <a:ext uri="{FF2B5EF4-FFF2-40B4-BE49-F238E27FC236}">
                  <a16:creationId xmlns:a16="http://schemas.microsoft.com/office/drawing/2014/main" id="{A38F37FA-E4A2-47A7-8321-3F9658C746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801" y="4581128"/>
              <a:ext cx="755773" cy="34995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s-ES"/>
                <a:t>Input</a:t>
              </a:r>
              <a:endParaRPr lang="en-US" altLang="es-ES"/>
            </a:p>
          </p:txBody>
        </p:sp>
        <p:cxnSp>
          <p:nvCxnSpPr>
            <p:cNvPr id="37895" name="6 Conector recto de flecha">
              <a:extLst>
                <a:ext uri="{FF2B5EF4-FFF2-40B4-BE49-F238E27FC236}">
                  <a16:creationId xmlns:a16="http://schemas.microsoft.com/office/drawing/2014/main" id="{592CED51-6DCF-4F53-871D-F5D13328E1F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00672" y="4149080"/>
              <a:ext cx="1080120" cy="720080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896" name="7 Conector recto de flecha">
              <a:extLst>
                <a:ext uri="{FF2B5EF4-FFF2-40B4-BE49-F238E27FC236}">
                  <a16:creationId xmlns:a16="http://schemas.microsoft.com/office/drawing/2014/main" id="{36479FC8-D4D9-4381-808C-F982A339E37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872880" y="4653136"/>
              <a:ext cx="1296144" cy="144016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897" name="9 CuadroTexto">
              <a:extLst>
                <a:ext uri="{FF2B5EF4-FFF2-40B4-BE49-F238E27FC236}">
                  <a16:creationId xmlns:a16="http://schemas.microsoft.com/office/drawing/2014/main" id="{B5687D5A-F6FA-422C-A23D-44E2E3C47C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93832" y="4221088"/>
              <a:ext cx="950273" cy="34995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s-ES"/>
                <a:t>Output</a:t>
              </a:r>
              <a:endParaRPr lang="en-US" altLang="es-ES"/>
            </a:p>
          </p:txBody>
        </p:sp>
        <p:cxnSp>
          <p:nvCxnSpPr>
            <p:cNvPr id="37898" name="10 Conector recto de flecha">
              <a:extLst>
                <a:ext uri="{FF2B5EF4-FFF2-40B4-BE49-F238E27FC236}">
                  <a16:creationId xmlns:a16="http://schemas.microsoft.com/office/drawing/2014/main" id="{E2680C1F-0165-4FFA-BBA8-1E2FAFEAD8AD}"/>
                </a:ext>
              </a:extLst>
            </p:cNvPr>
            <p:cNvCxnSpPr>
              <a:cxnSpLocks noChangeShapeType="1"/>
              <a:stCxn id="37897" idx="1"/>
            </p:cNvCxnSpPr>
            <p:nvPr/>
          </p:nvCxnSpPr>
          <p:spPr bwMode="auto">
            <a:xfrm flipH="1" flipV="1">
              <a:off x="7905331" y="4149081"/>
              <a:ext cx="488501" cy="246986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899" name="14 Conector recto de flecha">
              <a:extLst>
                <a:ext uri="{FF2B5EF4-FFF2-40B4-BE49-F238E27FC236}">
                  <a16:creationId xmlns:a16="http://schemas.microsoft.com/office/drawing/2014/main" id="{0AE3941E-D29F-4E6A-B945-A03350B2DEE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56856" y="3717032"/>
              <a:ext cx="1440160" cy="792088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33F7AA4B-798B-4E3B-A838-3E7E3291C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2. Preparation of the Gene list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8915" name="14 Grupo">
            <a:extLst>
              <a:ext uri="{FF2B5EF4-FFF2-40B4-BE49-F238E27FC236}">
                <a16:creationId xmlns:a16="http://schemas.microsoft.com/office/drawing/2014/main" id="{263101CE-9079-4710-9DB1-AABFC3E2043A}"/>
              </a:ext>
            </a:extLst>
          </p:cNvPr>
          <p:cNvGrpSpPr>
            <a:grpSpLocks/>
          </p:cNvGrpSpPr>
          <p:nvPr/>
        </p:nvGrpSpPr>
        <p:grpSpPr bwMode="auto">
          <a:xfrm>
            <a:off x="0" y="1227138"/>
            <a:ext cx="9144000" cy="5154612"/>
            <a:chOff x="0" y="1227138"/>
            <a:chExt cx="9906000" cy="5154612"/>
          </a:xfrm>
        </p:grpSpPr>
        <p:pic>
          <p:nvPicPr>
            <p:cNvPr id="38917" name="Picture 2">
              <a:extLst>
                <a:ext uri="{FF2B5EF4-FFF2-40B4-BE49-F238E27FC236}">
                  <a16:creationId xmlns:a16="http://schemas.microsoft.com/office/drawing/2014/main" id="{DEF1B1FC-9A7A-44EE-9AF9-AA3483BEF2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82" t="15706" r="7143" b="31744"/>
            <a:stretch>
              <a:fillRect/>
            </a:stretch>
          </p:blipFill>
          <p:spPr bwMode="auto">
            <a:xfrm>
              <a:off x="0" y="1227138"/>
              <a:ext cx="9906000" cy="3455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18" name="Picture 3">
              <a:extLst>
                <a:ext uri="{FF2B5EF4-FFF2-40B4-BE49-F238E27FC236}">
                  <a16:creationId xmlns:a16="http://schemas.microsoft.com/office/drawing/2014/main" id="{5E50A761-6634-4A90-A1B5-E60006D61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58" t="31297" r="6831" b="46063"/>
            <a:stretch>
              <a:fillRect/>
            </a:stretch>
          </p:blipFill>
          <p:spPr bwMode="auto">
            <a:xfrm>
              <a:off x="0" y="4899025"/>
              <a:ext cx="9906000" cy="1482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19" name="3 Rectángulo">
              <a:extLst>
                <a:ext uri="{FF2B5EF4-FFF2-40B4-BE49-F238E27FC236}">
                  <a16:creationId xmlns:a16="http://schemas.microsoft.com/office/drawing/2014/main" id="{92A961F3-ADB8-4A73-BC6D-DE1CBD473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613" y="3890963"/>
              <a:ext cx="1079500" cy="360362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ca-ES" altLang="es-ES"/>
            </a:p>
          </p:txBody>
        </p:sp>
        <p:sp>
          <p:nvSpPr>
            <p:cNvPr id="38920" name="4 Rectángulo">
              <a:extLst>
                <a:ext uri="{FF2B5EF4-FFF2-40B4-BE49-F238E27FC236}">
                  <a16:creationId xmlns:a16="http://schemas.microsoft.com/office/drawing/2014/main" id="{51102D09-CE1E-4D85-BA9C-6626ED4A6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50" y="5187950"/>
              <a:ext cx="3311525" cy="215900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ca-ES" altLang="es-ES"/>
            </a:p>
          </p:txBody>
        </p:sp>
        <p:sp>
          <p:nvSpPr>
            <p:cNvPr id="38921" name="9 CuadroTexto">
              <a:extLst>
                <a:ext uri="{FF2B5EF4-FFF2-40B4-BE49-F238E27FC236}">
                  <a16:creationId xmlns:a16="http://schemas.microsoft.com/office/drawing/2014/main" id="{AC7E664A-8FD7-4EEC-ADD4-87B42FDD2B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6816" y="3284984"/>
              <a:ext cx="2186709" cy="349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s-ES">
                  <a:solidFill>
                    <a:srgbClr val="FF0000"/>
                  </a:solidFill>
                </a:rPr>
                <a:t>Some ambiguities</a:t>
              </a:r>
              <a:endParaRPr lang="en-US" altLang="es-ES">
                <a:solidFill>
                  <a:srgbClr val="FF0000"/>
                </a:solidFill>
              </a:endParaRPr>
            </a:p>
          </p:txBody>
        </p:sp>
        <p:sp>
          <p:nvSpPr>
            <p:cNvPr id="38922" name="10 CuadroTexto">
              <a:extLst>
                <a:ext uri="{FF2B5EF4-FFF2-40B4-BE49-F238E27FC236}">
                  <a16:creationId xmlns:a16="http://schemas.microsoft.com/office/drawing/2014/main" id="{0CD832A1-13A7-45AA-8015-F2A075C960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4968" y="5157192"/>
              <a:ext cx="1769929" cy="349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s-ES">
                  <a:solidFill>
                    <a:srgbClr val="FF0000"/>
                  </a:solidFill>
                </a:rPr>
                <a:t>Some missing</a:t>
              </a:r>
              <a:endParaRPr lang="en-US" altLang="es-ES">
                <a:solidFill>
                  <a:srgbClr val="FF0000"/>
                </a:solidFill>
              </a:endParaRPr>
            </a:p>
          </p:txBody>
        </p:sp>
        <p:cxnSp>
          <p:nvCxnSpPr>
            <p:cNvPr id="38923" name="12 Conector recto de flecha">
              <a:extLst>
                <a:ext uri="{FF2B5EF4-FFF2-40B4-BE49-F238E27FC236}">
                  <a16:creationId xmlns:a16="http://schemas.microsoft.com/office/drawing/2014/main" id="{A7683299-A2BB-4337-A308-6DA174362145}"/>
                </a:ext>
              </a:extLst>
            </p:cNvPr>
            <p:cNvCxnSpPr>
              <a:cxnSpLocks noChangeShapeType="1"/>
              <a:stCxn id="14" idx="1"/>
            </p:cNvCxnSpPr>
            <p:nvPr/>
          </p:nvCxnSpPr>
          <p:spPr bwMode="auto">
            <a:xfrm flipH="1" flipV="1">
              <a:off x="920552" y="1916832"/>
              <a:ext cx="2303662" cy="504925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13 CuadroTexto">
              <a:extLst>
                <a:ext uri="{FF2B5EF4-FFF2-40B4-BE49-F238E27FC236}">
                  <a16:creationId xmlns:a16="http://schemas.microsoft.com/office/drawing/2014/main" id="{2D4237A2-EB4B-4DA3-AE66-7040016293EB}"/>
                </a:ext>
              </a:extLst>
            </p:cNvPr>
            <p:cNvSpPr txBox="1"/>
            <p:nvPr/>
          </p:nvSpPr>
          <p:spPr>
            <a:xfrm>
              <a:off x="3224610" y="1989138"/>
              <a:ext cx="4175654" cy="86518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s-ES" dirty="0" err="1">
                  <a:latin typeface="Arial" charset="0"/>
                  <a:cs typeface="+mn-cs"/>
                </a:rPr>
                <a:t>Export</a:t>
              </a:r>
              <a:r>
                <a:rPr lang="es-ES" dirty="0">
                  <a:latin typeface="Arial" charset="0"/>
                  <a:cs typeface="+mn-cs"/>
                </a:rPr>
                <a:t> </a:t>
              </a:r>
              <a:r>
                <a:rPr lang="es-ES" dirty="0" err="1">
                  <a:latin typeface="Arial" charset="0"/>
                  <a:cs typeface="+mn-cs"/>
                </a:rPr>
                <a:t>results</a:t>
              </a:r>
              <a:r>
                <a:rPr lang="es-ES" dirty="0">
                  <a:latin typeface="Arial" charset="0"/>
                  <a:cs typeface="+mn-cs"/>
                </a:rPr>
                <a:t> as </a:t>
              </a:r>
              <a:r>
                <a:rPr lang="es-ES" i="1" dirty="0">
                  <a:latin typeface="Arial" charset="0"/>
                  <a:cs typeface="+mn-cs"/>
                </a:rPr>
                <a:t>gProfiler_IDconvert_GSE7586_sel.csv</a:t>
              </a:r>
              <a:endParaRPr lang="en-US" i="1" dirty="0">
                <a:latin typeface="Arial" charset="0"/>
                <a:cs typeface="+mn-cs"/>
              </a:endParaRPr>
            </a:p>
          </p:txBody>
        </p:sp>
      </p:grpSp>
      <p:sp>
        <p:nvSpPr>
          <p:cNvPr id="38916" name="8 CuadroTexto">
            <a:extLst>
              <a:ext uri="{FF2B5EF4-FFF2-40B4-BE49-F238E27FC236}">
                <a16:creationId xmlns:a16="http://schemas.microsoft.com/office/drawing/2014/main" id="{01983FE7-C586-4944-8C5F-A28A25289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888" y="1052513"/>
            <a:ext cx="33718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altLang="es-ES" sz="2000" b="1">
                <a:solidFill>
                  <a:srgbClr val="CE02CE"/>
                </a:solidFill>
              </a:rPr>
              <a:t>ID mapping with g:Profiler</a:t>
            </a:r>
            <a:endParaRPr lang="en-US" altLang="es-ES" sz="2000" b="1">
              <a:solidFill>
                <a:srgbClr val="CE02CE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8" name="5 Grupo">
            <a:extLst>
              <a:ext uri="{FF2B5EF4-FFF2-40B4-BE49-F238E27FC236}">
                <a16:creationId xmlns:a16="http://schemas.microsoft.com/office/drawing/2014/main" id="{9DE08820-F52F-4B25-AA94-12A3E7C4269F}"/>
              </a:ext>
            </a:extLst>
          </p:cNvPr>
          <p:cNvGrpSpPr>
            <a:grpSpLocks/>
          </p:cNvGrpSpPr>
          <p:nvPr/>
        </p:nvGrpSpPr>
        <p:grpSpPr bwMode="auto">
          <a:xfrm>
            <a:off x="1247775" y="1628775"/>
            <a:ext cx="6248400" cy="4679950"/>
            <a:chOff x="1352600" y="1628800"/>
            <a:chExt cx="6768752" cy="4680520"/>
          </a:xfrm>
        </p:grpSpPr>
        <p:pic>
          <p:nvPicPr>
            <p:cNvPr id="39941" name="Picture 2">
              <a:extLst>
                <a:ext uri="{FF2B5EF4-FFF2-40B4-BE49-F238E27FC236}">
                  <a16:creationId xmlns:a16="http://schemas.microsoft.com/office/drawing/2014/main" id="{6FAB41E4-8334-4ACA-AEFB-267C8D1B5F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48" t="5045" r="8878" b="21922"/>
            <a:stretch>
              <a:fillRect/>
            </a:stretch>
          </p:blipFill>
          <p:spPr bwMode="auto">
            <a:xfrm>
              <a:off x="1352600" y="1628800"/>
              <a:ext cx="6768752" cy="4680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42" name="3 Rectángulo">
              <a:extLst>
                <a:ext uri="{FF2B5EF4-FFF2-40B4-BE49-F238E27FC236}">
                  <a16:creationId xmlns:a16="http://schemas.microsoft.com/office/drawing/2014/main" id="{A7D7DBA2-B0F7-48AF-9265-3A6DA0D7F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2680" y="5301208"/>
              <a:ext cx="1079500" cy="432048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ca-ES" altLang="es-ES"/>
            </a:p>
          </p:txBody>
        </p:sp>
        <p:sp>
          <p:nvSpPr>
            <p:cNvPr id="39943" name="3 CuadroTexto">
              <a:extLst>
                <a:ext uri="{FF2B5EF4-FFF2-40B4-BE49-F238E27FC236}">
                  <a16:creationId xmlns:a16="http://schemas.microsoft.com/office/drawing/2014/main" id="{0F4D45EE-4A2F-4893-B998-27E40DB7F4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6856" y="5157192"/>
              <a:ext cx="2987817" cy="607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s-ES">
                  <a:solidFill>
                    <a:srgbClr val="FF0000"/>
                  </a:solidFill>
                </a:rPr>
                <a:t>Different protein isoforms</a:t>
              </a:r>
            </a:p>
            <a:p>
              <a:r>
                <a:rPr lang="es-ES" altLang="es-ES"/>
                <a:t>(check in UniProt)</a:t>
              </a:r>
              <a:endParaRPr lang="en-US" altLang="es-ES"/>
            </a:p>
          </p:txBody>
        </p:sp>
      </p:grpSp>
      <p:sp>
        <p:nvSpPr>
          <p:cNvPr id="39939" name="4 CuadroTexto">
            <a:extLst>
              <a:ext uri="{FF2B5EF4-FFF2-40B4-BE49-F238E27FC236}">
                <a16:creationId xmlns:a16="http://schemas.microsoft.com/office/drawing/2014/main" id="{EF6784FE-B696-4020-8140-B70185E68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888" y="1052513"/>
            <a:ext cx="33718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altLang="es-ES" sz="2000" b="1">
                <a:solidFill>
                  <a:srgbClr val="CE02CE"/>
                </a:solidFill>
              </a:rPr>
              <a:t>ID mapping with g:Profiler</a:t>
            </a:r>
            <a:endParaRPr lang="en-US" altLang="es-ES" sz="2000" b="1">
              <a:solidFill>
                <a:srgbClr val="CE02CE"/>
              </a:solidFill>
            </a:endParaRPr>
          </a:p>
        </p:txBody>
      </p:sp>
      <p:sp>
        <p:nvSpPr>
          <p:cNvPr id="39940" name="Rectangle 2">
            <a:extLst>
              <a:ext uri="{FF2B5EF4-FFF2-40B4-BE49-F238E27FC236}">
                <a16:creationId xmlns:a16="http://schemas.microsoft.com/office/drawing/2014/main" id="{0D542824-29B4-44F7-B8B9-90DF1AB82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2. Preparation of the Gene list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78E2A527-120E-4D79-BBC1-CC77C70E9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3. Functional annotation of individual genes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2 Rectángulo">
            <a:extLst>
              <a:ext uri="{FF2B5EF4-FFF2-40B4-BE49-F238E27FC236}">
                <a16:creationId xmlns:a16="http://schemas.microsoft.com/office/drawing/2014/main" id="{A207E3C9-1D53-48C0-AB2A-871EBF0944D9}"/>
              </a:ext>
            </a:extLst>
          </p:cNvPr>
          <p:cNvSpPr/>
          <p:nvPr/>
        </p:nvSpPr>
        <p:spPr>
          <a:xfrm>
            <a:off x="252413" y="2060575"/>
            <a:ext cx="8891587" cy="25860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/>
              <a:buChar char="è"/>
              <a:defRPr/>
            </a:pPr>
            <a:r>
              <a:rPr lang="es-ES" dirty="0" err="1">
                <a:latin typeface="Arial" charset="0"/>
                <a:cs typeface="+mn-cs"/>
              </a:rPr>
              <a:t>Get</a:t>
            </a:r>
            <a:r>
              <a:rPr lang="es-ES" dirty="0">
                <a:latin typeface="Arial" charset="0"/>
                <a:cs typeface="+mn-cs"/>
              </a:rPr>
              <a:t> </a:t>
            </a:r>
            <a:r>
              <a:rPr lang="es-ES" dirty="0" err="1">
                <a:latin typeface="Arial" charset="0"/>
                <a:cs typeface="+mn-cs"/>
              </a:rPr>
              <a:t>information</a:t>
            </a:r>
            <a:r>
              <a:rPr lang="es-ES" dirty="0">
                <a:latin typeface="Arial" charset="0"/>
                <a:cs typeface="+mn-cs"/>
              </a:rPr>
              <a:t> </a:t>
            </a:r>
            <a:r>
              <a:rPr lang="es-ES" dirty="0" err="1">
                <a:latin typeface="Arial" charset="0"/>
                <a:cs typeface="+mn-cs"/>
              </a:rPr>
              <a:t>for</a:t>
            </a:r>
            <a:r>
              <a:rPr lang="es-ES" dirty="0">
                <a:latin typeface="Arial" charset="0"/>
                <a:cs typeface="+mn-cs"/>
              </a:rPr>
              <a:t>  </a:t>
            </a:r>
            <a:r>
              <a:rPr lang="es-ES" dirty="0" err="1">
                <a:latin typeface="Arial" charset="0"/>
                <a:cs typeface="+mn-cs"/>
              </a:rPr>
              <a:t>one</a:t>
            </a:r>
            <a:r>
              <a:rPr lang="es-ES" dirty="0">
                <a:latin typeface="Arial" charset="0"/>
                <a:cs typeface="+mn-cs"/>
              </a:rPr>
              <a:t> of </a:t>
            </a:r>
            <a:r>
              <a:rPr lang="es-ES" dirty="0" err="1">
                <a:latin typeface="Arial" charset="0"/>
                <a:cs typeface="+mn-cs"/>
              </a:rPr>
              <a:t>the</a:t>
            </a:r>
            <a:r>
              <a:rPr lang="es-ES" dirty="0">
                <a:latin typeface="Arial" charset="0"/>
                <a:cs typeface="+mn-cs"/>
              </a:rPr>
              <a:t> genes in </a:t>
            </a:r>
            <a:r>
              <a:rPr lang="es-ES" dirty="0" err="1">
                <a:latin typeface="Arial" charset="0"/>
                <a:cs typeface="+mn-cs"/>
              </a:rPr>
              <a:t>some</a:t>
            </a:r>
            <a:r>
              <a:rPr lang="es-ES" dirty="0">
                <a:latin typeface="Arial" charset="0"/>
                <a:cs typeface="+mn-cs"/>
              </a:rPr>
              <a:t> </a:t>
            </a:r>
            <a:r>
              <a:rPr lang="es-ES" dirty="0" err="1">
                <a:latin typeface="Arial" charset="0"/>
                <a:cs typeface="+mn-cs"/>
              </a:rPr>
              <a:t>database</a:t>
            </a:r>
            <a:r>
              <a:rPr lang="es-ES" dirty="0">
                <a:latin typeface="Arial" charset="0"/>
                <a:cs typeface="+mn-cs"/>
              </a:rPr>
              <a:t> (</a:t>
            </a:r>
            <a:r>
              <a:rPr lang="es-ES" dirty="0" err="1">
                <a:latin typeface="Arial" charset="0"/>
                <a:cs typeface="+mn-cs"/>
              </a:rPr>
              <a:t>Pubmed</a:t>
            </a:r>
            <a:r>
              <a:rPr lang="es-ES" dirty="0">
                <a:latin typeface="Arial" charset="0"/>
                <a:cs typeface="+mn-cs"/>
              </a:rPr>
              <a:t>, </a:t>
            </a:r>
            <a:r>
              <a:rPr lang="es-ES" dirty="0" err="1">
                <a:latin typeface="Arial" charset="0"/>
                <a:cs typeface="+mn-cs"/>
              </a:rPr>
              <a:t>UniProt</a:t>
            </a:r>
            <a:r>
              <a:rPr lang="es-ES" dirty="0">
                <a:latin typeface="Arial" charset="0"/>
                <a:cs typeface="+mn-cs"/>
              </a:rPr>
              <a:t>, NCBI-Gene…)</a:t>
            </a:r>
          </a:p>
          <a:p>
            <a:pPr>
              <a:lnSpc>
                <a:spcPct val="150000"/>
              </a:lnSpc>
              <a:buFont typeface="Wingdings"/>
              <a:buChar char="è"/>
              <a:defRPr/>
            </a:pPr>
            <a:r>
              <a:rPr lang="es-ES" dirty="0">
                <a:latin typeface="Arial" charset="0"/>
                <a:cs typeface="+mn-cs"/>
              </a:rPr>
              <a:t> Look </a:t>
            </a:r>
            <a:r>
              <a:rPr lang="es-ES" dirty="0" err="1">
                <a:latin typeface="Arial" charset="0"/>
                <a:cs typeface="+mn-cs"/>
              </a:rPr>
              <a:t>for</a:t>
            </a:r>
            <a:r>
              <a:rPr lang="es-ES" dirty="0">
                <a:latin typeface="Arial" charset="0"/>
                <a:cs typeface="+mn-cs"/>
              </a:rPr>
              <a:t> GO </a:t>
            </a:r>
            <a:r>
              <a:rPr lang="es-ES" dirty="0" err="1">
                <a:latin typeface="Arial" charset="0"/>
                <a:cs typeface="+mn-cs"/>
              </a:rPr>
              <a:t>terms</a:t>
            </a:r>
            <a:r>
              <a:rPr lang="es-ES" dirty="0">
                <a:latin typeface="Arial" charset="0"/>
                <a:cs typeface="+mn-cs"/>
              </a:rPr>
              <a:t> (CC, MF, BP) </a:t>
            </a:r>
            <a:r>
              <a:rPr lang="es-ES" dirty="0" err="1">
                <a:latin typeface="Arial" charset="0"/>
                <a:cs typeface="+mn-cs"/>
              </a:rPr>
              <a:t>associated</a:t>
            </a:r>
            <a:r>
              <a:rPr lang="es-ES" dirty="0">
                <a:latin typeface="Arial" charset="0"/>
                <a:cs typeface="+mn-cs"/>
              </a:rPr>
              <a:t> </a:t>
            </a:r>
            <a:r>
              <a:rPr lang="es-ES" dirty="0" err="1">
                <a:latin typeface="Arial" charset="0"/>
                <a:cs typeface="+mn-cs"/>
              </a:rPr>
              <a:t>to</a:t>
            </a:r>
            <a:r>
              <a:rPr lang="es-ES" dirty="0">
                <a:latin typeface="Arial" charset="0"/>
                <a:cs typeface="+mn-cs"/>
              </a:rPr>
              <a:t> </a:t>
            </a:r>
            <a:r>
              <a:rPr lang="es-ES" dirty="0" err="1">
                <a:latin typeface="Arial" charset="0"/>
                <a:cs typeface="+mn-cs"/>
              </a:rPr>
              <a:t>your</a:t>
            </a:r>
            <a:r>
              <a:rPr lang="es-ES" dirty="0">
                <a:latin typeface="Arial" charset="0"/>
                <a:cs typeface="+mn-cs"/>
              </a:rPr>
              <a:t> </a:t>
            </a:r>
            <a:r>
              <a:rPr lang="es-ES" dirty="0" err="1">
                <a:latin typeface="Arial" charset="0"/>
                <a:cs typeface="+mn-cs"/>
              </a:rPr>
              <a:t>favorite</a:t>
            </a:r>
            <a:r>
              <a:rPr lang="es-ES" dirty="0">
                <a:latin typeface="Arial" charset="0"/>
                <a:cs typeface="+mn-cs"/>
              </a:rPr>
              <a:t> gene: </a:t>
            </a:r>
          </a:p>
          <a:p>
            <a:pPr lvl="1">
              <a:lnSpc>
                <a:spcPct val="150000"/>
              </a:lnSpc>
              <a:buFont typeface="Courier New" pitchFamily="49" charset="0"/>
              <a:buChar char="o"/>
              <a:defRPr/>
            </a:pPr>
            <a:r>
              <a:rPr lang="es-ES" dirty="0" err="1">
                <a:latin typeface="Arial" charset="0"/>
                <a:cs typeface="+mn-cs"/>
              </a:rPr>
              <a:t>Tip</a:t>
            </a:r>
            <a:r>
              <a:rPr lang="es-ES" dirty="0">
                <a:latin typeface="Arial" charset="0"/>
                <a:cs typeface="+mn-cs"/>
              </a:rPr>
              <a:t>: </a:t>
            </a:r>
            <a:r>
              <a:rPr lang="es-ES" dirty="0" err="1">
                <a:latin typeface="Arial" charset="0"/>
                <a:cs typeface="+mn-cs"/>
              </a:rPr>
              <a:t>Search</a:t>
            </a:r>
            <a:r>
              <a:rPr lang="es-ES" dirty="0">
                <a:latin typeface="Arial" charset="0"/>
                <a:cs typeface="+mn-cs"/>
              </a:rPr>
              <a:t> </a:t>
            </a:r>
            <a:r>
              <a:rPr lang="es-ES" dirty="0" err="1">
                <a:latin typeface="Arial" charset="0"/>
                <a:cs typeface="+mn-cs"/>
              </a:rPr>
              <a:t>by</a:t>
            </a:r>
            <a:r>
              <a:rPr lang="es-ES" dirty="0">
                <a:latin typeface="Arial" charset="0"/>
                <a:cs typeface="+mn-cs"/>
              </a:rPr>
              <a:t> gene/</a:t>
            </a:r>
            <a:r>
              <a:rPr lang="es-ES" dirty="0" err="1">
                <a:latin typeface="Arial" charset="0"/>
                <a:cs typeface="+mn-cs"/>
              </a:rPr>
              <a:t>protein</a:t>
            </a:r>
            <a:r>
              <a:rPr lang="es-ES" dirty="0">
                <a:latin typeface="Arial" charset="0"/>
                <a:cs typeface="+mn-cs"/>
              </a:rPr>
              <a:t> symbol in </a:t>
            </a:r>
            <a:r>
              <a:rPr lang="es-E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QuickGO</a:t>
            </a:r>
            <a:r>
              <a:rPr lang="es-ES" dirty="0">
                <a:latin typeface="Arial" charset="0"/>
                <a:cs typeface="+mn-cs"/>
              </a:rPr>
              <a:t>: </a:t>
            </a:r>
            <a:r>
              <a:rPr lang="es-ES" dirty="0">
                <a:latin typeface="Arial" charset="0"/>
                <a:cs typeface="+mn-cs"/>
                <a:hlinkClick r:id="rId2"/>
              </a:rPr>
              <a:t>https://www.ebi.ac.uk/QuickGO/</a:t>
            </a:r>
            <a:endParaRPr lang="en-US" dirty="0">
              <a:latin typeface="Arial" charset="0"/>
              <a:cs typeface="+mn-cs"/>
            </a:endParaRPr>
          </a:p>
          <a:p>
            <a:pPr>
              <a:lnSpc>
                <a:spcPct val="150000"/>
              </a:lnSpc>
              <a:buFont typeface="Wingdings"/>
              <a:buChar char="è"/>
              <a:defRPr/>
            </a:pPr>
            <a:endParaRPr lang="ca-ES" dirty="0">
              <a:latin typeface="Arial" charset="0"/>
              <a:cs typeface="+mn-cs"/>
            </a:endParaRPr>
          </a:p>
        </p:txBody>
      </p:sp>
      <p:sp>
        <p:nvSpPr>
          <p:cNvPr id="40964" name="4 CuadroTexto">
            <a:extLst>
              <a:ext uri="{FF2B5EF4-FFF2-40B4-BE49-F238E27FC236}">
                <a16:creationId xmlns:a16="http://schemas.microsoft.com/office/drawing/2014/main" id="{92923AE2-8ADF-41F5-9E3A-E03F85AE1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4800" y="1268413"/>
            <a:ext cx="304323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altLang="es-ES" b="1"/>
              <a:t>What is known of gene X?</a:t>
            </a:r>
            <a:endParaRPr lang="en-US" altLang="es-ES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>
            <a:extLst>
              <a:ext uri="{FF2B5EF4-FFF2-40B4-BE49-F238E27FC236}">
                <a16:creationId xmlns:a16="http://schemas.microsoft.com/office/drawing/2014/main" id="{72F22D5A-EA8A-4C66-AF3B-E1C466B4D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8" t="7632" r="7092" b="35052"/>
          <a:stretch>
            <a:fillRect/>
          </a:stretch>
        </p:blipFill>
        <p:spPr bwMode="auto">
          <a:xfrm>
            <a:off x="450850" y="1844675"/>
            <a:ext cx="7658100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4 CuadroTexto">
            <a:extLst>
              <a:ext uri="{FF2B5EF4-FFF2-40B4-BE49-F238E27FC236}">
                <a16:creationId xmlns:a16="http://schemas.microsoft.com/office/drawing/2014/main" id="{D2F814F2-AEFF-46D2-BC3A-BCCF64B1B6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125" y="1052513"/>
            <a:ext cx="59340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altLang="es-ES"/>
              <a:t>Functional annotation of individual genes with QuickGO</a:t>
            </a:r>
            <a:endParaRPr lang="en-US" altLang="es-ES"/>
          </a:p>
        </p:txBody>
      </p:sp>
      <p:sp>
        <p:nvSpPr>
          <p:cNvPr id="41989" name="Rectangle 2">
            <a:extLst>
              <a:ext uri="{FF2B5EF4-FFF2-40B4-BE49-F238E27FC236}">
                <a16:creationId xmlns:a16="http://schemas.microsoft.com/office/drawing/2014/main" id="{35A24B78-E42A-44FC-B8F5-F6386EAEF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3. Functional annotation of individual genes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10" name="6 Grupo">
            <a:extLst>
              <a:ext uri="{FF2B5EF4-FFF2-40B4-BE49-F238E27FC236}">
                <a16:creationId xmlns:a16="http://schemas.microsoft.com/office/drawing/2014/main" id="{D424B9D1-C50F-4D4D-B05A-FE727FE64665}"/>
              </a:ext>
            </a:extLst>
          </p:cNvPr>
          <p:cNvGrpSpPr>
            <a:grpSpLocks/>
          </p:cNvGrpSpPr>
          <p:nvPr/>
        </p:nvGrpSpPr>
        <p:grpSpPr bwMode="auto">
          <a:xfrm>
            <a:off x="131763" y="1773238"/>
            <a:ext cx="8893175" cy="4564062"/>
            <a:chOff x="142662" y="1772816"/>
            <a:chExt cx="9634874" cy="4563888"/>
          </a:xfrm>
        </p:grpSpPr>
        <p:pic>
          <p:nvPicPr>
            <p:cNvPr id="43013" name="Picture 2">
              <a:extLst>
                <a:ext uri="{FF2B5EF4-FFF2-40B4-BE49-F238E27FC236}">
                  <a16:creationId xmlns:a16="http://schemas.microsoft.com/office/drawing/2014/main" id="{8FFAD84F-9406-4A09-8F6D-0A03E8C45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19" t="9268" r="7855" b="31152"/>
            <a:stretch>
              <a:fillRect/>
            </a:stretch>
          </p:blipFill>
          <p:spPr bwMode="auto">
            <a:xfrm>
              <a:off x="142662" y="1772816"/>
              <a:ext cx="9634874" cy="456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14" name="5 CuadroTexto">
              <a:extLst>
                <a:ext uri="{FF2B5EF4-FFF2-40B4-BE49-F238E27FC236}">
                  <a16:creationId xmlns:a16="http://schemas.microsoft.com/office/drawing/2014/main" id="{84858F95-0A7F-47DA-BC6B-7DD53700AF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1032" y="3501008"/>
              <a:ext cx="2579268" cy="865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s-ES" altLang="es-ES"/>
                <a:t>Biological Process?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s-ES" altLang="es-ES"/>
                <a:t>Molecular function?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s-ES" altLang="es-ES"/>
                <a:t>Cellular localization?</a:t>
              </a:r>
              <a:endParaRPr lang="en-US" altLang="es-ES"/>
            </a:p>
          </p:txBody>
        </p:sp>
      </p:grpSp>
      <p:sp>
        <p:nvSpPr>
          <p:cNvPr id="43011" name="7 CuadroTexto">
            <a:extLst>
              <a:ext uri="{FF2B5EF4-FFF2-40B4-BE49-F238E27FC236}">
                <a16:creationId xmlns:a16="http://schemas.microsoft.com/office/drawing/2014/main" id="{C00A9367-8335-4E22-80CF-88CE110E5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125" y="1052513"/>
            <a:ext cx="59340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altLang="es-ES"/>
              <a:t>Functional annotation of individual genes with QuickGO</a:t>
            </a:r>
            <a:endParaRPr lang="en-US" altLang="es-ES"/>
          </a:p>
        </p:txBody>
      </p:sp>
      <p:sp>
        <p:nvSpPr>
          <p:cNvPr id="43012" name="Rectangle 2">
            <a:extLst>
              <a:ext uri="{FF2B5EF4-FFF2-40B4-BE49-F238E27FC236}">
                <a16:creationId xmlns:a16="http://schemas.microsoft.com/office/drawing/2014/main" id="{DDC0D3B7-37BD-4508-9FB0-FCB207C60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3. Functional annotation of individual genes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1">
            <a:extLst>
              <a:ext uri="{FF2B5EF4-FFF2-40B4-BE49-F238E27FC236}">
                <a16:creationId xmlns:a16="http://schemas.microsoft.com/office/drawing/2014/main" id="{CAE3EC74-5227-4BB2-BE7E-4E4F4B344C67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2413" cy="895350"/>
            <a:chOff x="0" y="0"/>
            <a:chExt cx="5759" cy="564"/>
          </a:xfrm>
        </p:grpSpPr>
        <p:sp>
          <p:nvSpPr>
            <p:cNvPr id="6146" name="Rectangle 2">
              <a:extLst>
                <a:ext uri="{FF2B5EF4-FFF2-40B4-BE49-F238E27FC236}">
                  <a16:creationId xmlns:a16="http://schemas.microsoft.com/office/drawing/2014/main" id="{2BB8A258-3469-4C9F-BA00-E258787EC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59" cy="564"/>
            </a:xfrm>
            <a:prstGeom prst="rect">
              <a:avLst/>
            </a:prstGeom>
            <a:gradFill rotWithShape="0">
              <a:gsLst>
                <a:gs pos="0">
                  <a:srgbClr val="990099">
                    <a:alpha val="0"/>
                  </a:srgbClr>
                </a:gs>
                <a:gs pos="50000">
                  <a:srgbClr val="990099"/>
                </a:gs>
                <a:gs pos="100000">
                  <a:srgbClr val="990099">
                    <a:alpha val="0"/>
                  </a:srgbClr>
                </a:gs>
              </a:gsLst>
              <a:lin ang="5400000" scaled="1"/>
            </a:gradFill>
            <a:ln w="9525" cap="flat">
              <a:noFill/>
              <a:round/>
              <a:headEnd/>
              <a:tailEnd/>
            </a:ln>
            <a:effectLst/>
          </p:spPr>
          <p:txBody>
            <a:bodyPr wrap="none" lIns="90000" tIns="66168" rIns="90000" bIns="45000" anchor="ctr"/>
            <a:lstStyle/>
            <a:p>
              <a:pPr algn="ctr">
                <a:buFont typeface="Times New Roman" pitchFamily="16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/>
              </a:pPr>
              <a:endParaRPr lang="en-US" sz="2400" dirty="0">
                <a:solidFill>
                  <a:srgbClr val="FFFFFF"/>
                </a:solidFill>
                <a:latin typeface="Arial" charset="0"/>
                <a:cs typeface="+mn-cs"/>
              </a:endParaRPr>
            </a:p>
          </p:txBody>
        </p:sp>
        <p:pic>
          <p:nvPicPr>
            <p:cNvPr id="8199" name="Picture 3">
              <a:extLst>
                <a:ext uri="{FF2B5EF4-FFF2-40B4-BE49-F238E27FC236}">
                  <a16:creationId xmlns:a16="http://schemas.microsoft.com/office/drawing/2014/main" id="{D7D5664F-62AB-4ECD-99C4-4E4847E4BE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83" r="59045" b="35999"/>
            <a:stretch>
              <a:fillRect/>
            </a:stretch>
          </p:blipFill>
          <p:spPr bwMode="auto">
            <a:xfrm>
              <a:off x="532" y="23"/>
              <a:ext cx="554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8200" name="Picture 4">
              <a:extLst>
                <a:ext uri="{FF2B5EF4-FFF2-40B4-BE49-F238E27FC236}">
                  <a16:creationId xmlns:a16="http://schemas.microsoft.com/office/drawing/2014/main" id="{A1B49A54-8A6E-4E95-AF69-A40B99CE7D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87" t="38383" r="6165" b="39711"/>
            <a:stretch>
              <a:fillRect/>
            </a:stretch>
          </p:blipFill>
          <p:spPr bwMode="auto">
            <a:xfrm>
              <a:off x="542" y="315"/>
              <a:ext cx="545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8201" name="Picture 5">
              <a:extLst>
                <a:ext uri="{FF2B5EF4-FFF2-40B4-BE49-F238E27FC236}">
                  <a16:creationId xmlns:a16="http://schemas.microsoft.com/office/drawing/2014/main" id="{583A3331-0853-41D7-B514-B39B657DF0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0" r="5270" b="12711"/>
            <a:stretch>
              <a:fillRect/>
            </a:stretch>
          </p:blipFill>
          <p:spPr bwMode="auto">
            <a:xfrm>
              <a:off x="0" y="23"/>
              <a:ext cx="554" cy="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sp>
        <p:nvSpPr>
          <p:cNvPr id="8195" name="Text Box 6">
            <a:extLst>
              <a:ext uri="{FF2B5EF4-FFF2-40B4-BE49-F238E27FC236}">
                <a16:creationId xmlns:a16="http://schemas.microsoft.com/office/drawing/2014/main" id="{BD492425-4C90-4539-BE12-95C642963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2636838"/>
            <a:ext cx="5211763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80280" rIns="90000" bIns="45000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/>
            <a:r>
              <a:rPr lang="en-US" altLang="es-ES" sz="3200" b="1">
                <a:solidFill>
                  <a:srgbClr val="000000"/>
                </a:solidFill>
              </a:rPr>
              <a:t>Resources for functional analysis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1 Rectángulo">
            <a:extLst>
              <a:ext uri="{FF2B5EF4-FFF2-40B4-BE49-F238E27FC236}">
                <a16:creationId xmlns:a16="http://schemas.microsoft.com/office/drawing/2014/main" id="{3323F205-982D-49EF-B7F2-DB214CDF9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3" y="1989138"/>
            <a:ext cx="81756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lvl="1" eaLnBrk="1">
              <a:lnSpc>
                <a:spcPct val="150000"/>
              </a:lnSpc>
            </a:pPr>
            <a:r>
              <a:rPr lang="es-ES" altLang="es-ES" i="1"/>
              <a:t>Note that doing this for every one of your genes may take you some long time…</a:t>
            </a:r>
          </a:p>
        </p:txBody>
      </p:sp>
      <p:grpSp>
        <p:nvGrpSpPr>
          <p:cNvPr id="44035" name="2 Grupo">
            <a:extLst>
              <a:ext uri="{FF2B5EF4-FFF2-40B4-BE49-F238E27FC236}">
                <a16:creationId xmlns:a16="http://schemas.microsoft.com/office/drawing/2014/main" id="{DFF7EB4D-DE22-4CAF-99F9-1F5384B0120B}"/>
              </a:ext>
            </a:extLst>
          </p:cNvPr>
          <p:cNvGrpSpPr>
            <a:grpSpLocks/>
          </p:cNvGrpSpPr>
          <p:nvPr/>
        </p:nvGrpSpPr>
        <p:grpSpPr bwMode="auto">
          <a:xfrm>
            <a:off x="2046288" y="2781300"/>
            <a:ext cx="5459412" cy="1196975"/>
            <a:chOff x="2216696" y="4653136"/>
            <a:chExt cx="5914279" cy="1196579"/>
          </a:xfrm>
        </p:grpSpPr>
        <p:pic>
          <p:nvPicPr>
            <p:cNvPr id="44037" name="Imagen 6">
              <a:extLst>
                <a:ext uri="{FF2B5EF4-FFF2-40B4-BE49-F238E27FC236}">
                  <a16:creationId xmlns:a16="http://schemas.microsoft.com/office/drawing/2014/main" id="{43F27C73-D38D-48E7-AB48-58E58089D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6696" y="4653136"/>
              <a:ext cx="3280173" cy="1196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38" name="Imagen 15">
              <a:extLst>
                <a:ext uri="{FF2B5EF4-FFF2-40B4-BE49-F238E27FC236}">
                  <a16:creationId xmlns:a16="http://schemas.microsoft.com/office/drawing/2014/main" id="{E8FEB6F8-0439-45B1-B7C6-F57E8D358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3080" y="4941168"/>
              <a:ext cx="1453208" cy="714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39" name="Imagen 16">
              <a:extLst>
                <a:ext uri="{FF2B5EF4-FFF2-40B4-BE49-F238E27FC236}">
                  <a16:creationId xmlns:a16="http://schemas.microsoft.com/office/drawing/2014/main" id="{98EAC1E9-538D-4E9A-82F8-C793AEED9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5288" y="4878654"/>
              <a:ext cx="585687" cy="795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4036" name="Rectangle 2">
            <a:extLst>
              <a:ext uri="{FF2B5EF4-FFF2-40B4-BE49-F238E27FC236}">
                <a16:creationId xmlns:a16="http://schemas.microsoft.com/office/drawing/2014/main" id="{982786E5-4160-46E5-AF98-01A7A3563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3. Functional annotation of individual genes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29DEFBA8-432E-4F2B-9DEF-924BB5DB8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4. Enrichment analysis of selected genes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5059" name="6 CuadroTexto">
            <a:extLst>
              <a:ext uri="{FF2B5EF4-FFF2-40B4-BE49-F238E27FC236}">
                <a16:creationId xmlns:a16="http://schemas.microsoft.com/office/drawing/2014/main" id="{B07187EB-6B64-4628-8493-A8CDFF3102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060575"/>
            <a:ext cx="51181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dirty="0"/>
              <a:t>Genes </a:t>
            </a:r>
            <a:r>
              <a:rPr lang="es-ES" altLang="es-ES" dirty="0" err="1"/>
              <a:t>usually</a:t>
            </a:r>
            <a:r>
              <a:rPr lang="es-ES" altLang="es-ES" dirty="0"/>
              <a:t> </a:t>
            </a:r>
            <a:r>
              <a:rPr lang="es-ES" altLang="es-ES" dirty="0" err="1"/>
              <a:t>don’t</a:t>
            </a:r>
            <a:r>
              <a:rPr lang="es-ES" altLang="es-ES" dirty="0"/>
              <a:t> </a:t>
            </a:r>
            <a:r>
              <a:rPr lang="es-ES" altLang="es-ES" dirty="0" err="1"/>
              <a:t>act</a:t>
            </a:r>
            <a:r>
              <a:rPr lang="es-ES" altLang="es-ES" dirty="0"/>
              <a:t> </a:t>
            </a:r>
            <a:r>
              <a:rPr lang="es-ES" altLang="es-ES" dirty="0" err="1"/>
              <a:t>on</a:t>
            </a:r>
            <a:r>
              <a:rPr lang="es-ES" altLang="es-ES" dirty="0"/>
              <a:t> </a:t>
            </a:r>
            <a:r>
              <a:rPr lang="es-ES" altLang="es-ES" dirty="0" err="1"/>
              <a:t>their</a:t>
            </a:r>
            <a:r>
              <a:rPr lang="es-ES" altLang="es-ES" dirty="0"/>
              <a:t> </a:t>
            </a:r>
            <a:r>
              <a:rPr lang="es-ES" altLang="es-ES" dirty="0" err="1"/>
              <a:t>own</a:t>
            </a:r>
            <a:endParaRPr lang="es-ES" alt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dirty="0" err="1"/>
              <a:t>Extracting</a:t>
            </a:r>
            <a:r>
              <a:rPr lang="es-ES" altLang="es-ES" dirty="0"/>
              <a:t> </a:t>
            </a:r>
            <a:r>
              <a:rPr lang="es-ES" altLang="es-ES" dirty="0" err="1"/>
              <a:t>information</a:t>
            </a:r>
            <a:r>
              <a:rPr lang="es-ES" altLang="es-ES" dirty="0"/>
              <a:t> at </a:t>
            </a:r>
            <a:r>
              <a:rPr lang="es-ES" altLang="es-ES" dirty="0" err="1"/>
              <a:t>the</a:t>
            </a:r>
            <a:r>
              <a:rPr lang="es-ES" altLang="es-ES" dirty="0"/>
              <a:t> “</a:t>
            </a:r>
            <a:r>
              <a:rPr lang="es-ES" altLang="es-ES" dirty="0" err="1"/>
              <a:t>group</a:t>
            </a:r>
            <a:r>
              <a:rPr lang="es-ES" altLang="es-ES" dirty="0"/>
              <a:t>” </a:t>
            </a:r>
            <a:r>
              <a:rPr lang="es-ES" altLang="es-ES" dirty="0" err="1"/>
              <a:t>level</a:t>
            </a:r>
            <a:r>
              <a:rPr lang="es-ES" altLang="es-ES" dirty="0"/>
              <a:t> </a:t>
            </a:r>
            <a:r>
              <a:rPr lang="es-ES" altLang="es-ES" dirty="0" err="1"/>
              <a:t>may</a:t>
            </a:r>
            <a:r>
              <a:rPr lang="es-ES" altLang="es-ES" dirty="0"/>
              <a:t> be more </a:t>
            </a:r>
            <a:r>
              <a:rPr lang="es-ES" altLang="es-ES" dirty="0" err="1"/>
              <a:t>meaningful</a:t>
            </a:r>
            <a:r>
              <a:rPr lang="es-ES" altLang="es-ES" dirty="0"/>
              <a:t> and </a:t>
            </a:r>
            <a:r>
              <a:rPr lang="es-ES" altLang="es-ES" dirty="0" err="1"/>
              <a:t>facilitate</a:t>
            </a:r>
            <a:r>
              <a:rPr lang="es-ES" altLang="es-ES" dirty="0"/>
              <a:t> </a:t>
            </a:r>
            <a:r>
              <a:rPr lang="es-ES" altLang="es-ES" dirty="0" err="1"/>
              <a:t>interpretation</a:t>
            </a:r>
            <a:r>
              <a:rPr lang="es-ES" altLang="es-ES" dirty="0"/>
              <a:t> </a:t>
            </a:r>
            <a:r>
              <a:rPr lang="es-ES" altLang="es-ES" dirty="0" err="1"/>
              <a:t>of</a:t>
            </a:r>
            <a:r>
              <a:rPr lang="es-ES" altLang="es-ES" dirty="0"/>
              <a:t> </a:t>
            </a:r>
            <a:r>
              <a:rPr lang="es-ES" altLang="es-ES" dirty="0" err="1"/>
              <a:t>the</a:t>
            </a:r>
            <a:r>
              <a:rPr lang="es-ES" altLang="es-ES" dirty="0"/>
              <a:t> </a:t>
            </a:r>
            <a:r>
              <a:rPr lang="es-ES" altLang="es-ES" dirty="0" err="1"/>
              <a:t>processes</a:t>
            </a:r>
            <a:r>
              <a:rPr lang="es-ES" altLang="es-ES" dirty="0"/>
              <a:t> </a:t>
            </a:r>
            <a:r>
              <a:rPr lang="es-ES" altLang="es-ES" dirty="0" err="1"/>
              <a:t>involved</a:t>
            </a:r>
            <a:r>
              <a:rPr lang="es-ES" altLang="es-ES" dirty="0"/>
              <a:t> in </a:t>
            </a:r>
            <a:r>
              <a:rPr lang="es-ES" altLang="es-ES" dirty="0" err="1"/>
              <a:t>the</a:t>
            </a:r>
            <a:r>
              <a:rPr lang="es-ES" altLang="es-ES" dirty="0"/>
              <a:t> </a:t>
            </a:r>
            <a:r>
              <a:rPr lang="es-ES" altLang="es-ES" dirty="0" err="1"/>
              <a:t>condition</a:t>
            </a:r>
            <a:r>
              <a:rPr lang="es-ES" altLang="es-ES" dirty="0"/>
              <a:t> </a:t>
            </a:r>
            <a:r>
              <a:rPr lang="es-ES" altLang="es-ES" dirty="0" err="1"/>
              <a:t>of</a:t>
            </a:r>
            <a:r>
              <a:rPr lang="es-ES" altLang="es-ES" dirty="0"/>
              <a:t> </a:t>
            </a:r>
            <a:r>
              <a:rPr lang="es-ES" altLang="es-ES" dirty="0" err="1"/>
              <a:t>study</a:t>
            </a:r>
            <a:endParaRPr lang="en-US" altLang="es-ES" dirty="0"/>
          </a:p>
        </p:txBody>
      </p:sp>
      <p:pic>
        <p:nvPicPr>
          <p:cNvPr id="45060" name="Picture 4" descr="Image result for systems biology">
            <a:extLst>
              <a:ext uri="{FF2B5EF4-FFF2-40B4-BE49-F238E27FC236}">
                <a16:creationId xmlns:a16="http://schemas.microsoft.com/office/drawing/2014/main" id="{7C4C98D8-99BF-4710-96F4-CDC9AF1EB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388" y="1700213"/>
            <a:ext cx="314325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2" name="Group 1">
            <a:extLst>
              <a:ext uri="{FF2B5EF4-FFF2-40B4-BE49-F238E27FC236}">
                <a16:creationId xmlns:a16="http://schemas.microsoft.com/office/drawing/2014/main" id="{B9022557-CA41-48C6-9314-66B3BCC43A59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2413" cy="895350"/>
            <a:chOff x="0" y="0"/>
            <a:chExt cx="5759" cy="564"/>
          </a:xfrm>
        </p:grpSpPr>
        <p:sp>
          <p:nvSpPr>
            <p:cNvPr id="6146" name="Rectangle 2">
              <a:extLst>
                <a:ext uri="{FF2B5EF4-FFF2-40B4-BE49-F238E27FC236}">
                  <a16:creationId xmlns:a16="http://schemas.microsoft.com/office/drawing/2014/main" id="{A9F1EAA7-BF55-4D49-AE61-8F2D62DF6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59" cy="564"/>
            </a:xfrm>
            <a:prstGeom prst="rect">
              <a:avLst/>
            </a:prstGeom>
            <a:gradFill rotWithShape="0">
              <a:gsLst>
                <a:gs pos="0">
                  <a:srgbClr val="990099">
                    <a:alpha val="0"/>
                  </a:srgbClr>
                </a:gs>
                <a:gs pos="50000">
                  <a:srgbClr val="990099"/>
                </a:gs>
                <a:gs pos="100000">
                  <a:srgbClr val="990099">
                    <a:alpha val="0"/>
                  </a:srgbClr>
                </a:gs>
              </a:gsLst>
              <a:lin ang="5400000" scaled="1"/>
            </a:gradFill>
            <a:ln w="9525" cap="flat">
              <a:noFill/>
              <a:round/>
              <a:headEnd/>
              <a:tailEnd/>
            </a:ln>
            <a:effectLst/>
          </p:spPr>
          <p:txBody>
            <a:bodyPr wrap="none" lIns="90000" tIns="66168" rIns="90000" bIns="45000" anchor="ctr"/>
            <a:lstStyle/>
            <a:p>
              <a:pPr algn="ctr">
                <a:buFont typeface="Times New Roman" pitchFamily="16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/>
              </a:pPr>
              <a:endParaRPr lang="en-US" sz="2400" dirty="0">
                <a:solidFill>
                  <a:srgbClr val="FFFFFF"/>
                </a:solidFill>
                <a:latin typeface="Arial" charset="0"/>
                <a:cs typeface="+mn-cs"/>
              </a:endParaRPr>
            </a:p>
          </p:txBody>
        </p:sp>
        <p:pic>
          <p:nvPicPr>
            <p:cNvPr id="46088" name="Picture 3">
              <a:extLst>
                <a:ext uri="{FF2B5EF4-FFF2-40B4-BE49-F238E27FC236}">
                  <a16:creationId xmlns:a16="http://schemas.microsoft.com/office/drawing/2014/main" id="{2BA5D287-D9B4-423C-A2C7-EB8C4FCBBC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83" r="59045" b="35999"/>
            <a:stretch>
              <a:fillRect/>
            </a:stretch>
          </p:blipFill>
          <p:spPr bwMode="auto">
            <a:xfrm>
              <a:off x="532" y="23"/>
              <a:ext cx="554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46089" name="Picture 4">
              <a:extLst>
                <a:ext uri="{FF2B5EF4-FFF2-40B4-BE49-F238E27FC236}">
                  <a16:creationId xmlns:a16="http://schemas.microsoft.com/office/drawing/2014/main" id="{E49F78BE-827E-4D61-8171-3A8FFE16C0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87" t="38383" r="6165" b="39711"/>
            <a:stretch>
              <a:fillRect/>
            </a:stretch>
          </p:blipFill>
          <p:spPr bwMode="auto">
            <a:xfrm>
              <a:off x="542" y="315"/>
              <a:ext cx="545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46090" name="Picture 5">
              <a:extLst>
                <a:ext uri="{FF2B5EF4-FFF2-40B4-BE49-F238E27FC236}">
                  <a16:creationId xmlns:a16="http://schemas.microsoft.com/office/drawing/2014/main" id="{C8EE17E7-A4B6-4C59-82E5-D38131FBF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0" r="5270" b="12711"/>
            <a:stretch>
              <a:fillRect/>
            </a:stretch>
          </p:blipFill>
          <p:spPr bwMode="auto">
            <a:xfrm>
              <a:off x="0" y="23"/>
              <a:ext cx="554" cy="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sp>
        <p:nvSpPr>
          <p:cNvPr id="46083" name="Text Box 6">
            <a:extLst>
              <a:ext uri="{FF2B5EF4-FFF2-40B4-BE49-F238E27FC236}">
                <a16:creationId xmlns:a16="http://schemas.microsoft.com/office/drawing/2014/main" id="{1E67CA90-04FB-4C42-AC6F-4A53F3DCE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2636838"/>
            <a:ext cx="5211763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80280" rIns="90000" bIns="45000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/>
            <a:r>
              <a:rPr lang="en-US" altLang="es-ES" sz="3200" b="1">
                <a:solidFill>
                  <a:srgbClr val="000000"/>
                </a:solidFill>
              </a:rPr>
              <a:t>Overrepresentation analysis</a:t>
            </a:r>
          </a:p>
        </p:txBody>
      </p:sp>
      <p:sp>
        <p:nvSpPr>
          <p:cNvPr id="46084" name="7 CuadroTexto">
            <a:extLst>
              <a:ext uri="{FF2B5EF4-FFF2-40B4-BE49-F238E27FC236}">
                <a16:creationId xmlns:a16="http://schemas.microsoft.com/office/drawing/2014/main" id="{A229D19A-7AB9-4B08-ADA2-C25CD01AB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4581525"/>
            <a:ext cx="12366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ca-ES" altLang="es-ES"/>
              <a:t>G:profiler</a:t>
            </a:r>
          </a:p>
          <a:p>
            <a:r>
              <a:rPr lang="ca-ES" altLang="es-ES"/>
              <a:t>Gorilla</a:t>
            </a:r>
          </a:p>
          <a:p>
            <a:r>
              <a:rPr lang="ca-ES" altLang="es-ES"/>
              <a:t>Reactome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https://hbctraining.github.io/DGE_workshop/img/go_proportions.png">
            <a:extLst>
              <a:ext uri="{FF2B5EF4-FFF2-40B4-BE49-F238E27FC236}">
                <a16:creationId xmlns:a16="http://schemas.microsoft.com/office/drawing/2014/main" id="{A2F5AB31-2D84-407B-A081-5AD657503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01"/>
          <a:stretch>
            <a:fillRect/>
          </a:stretch>
        </p:blipFill>
        <p:spPr bwMode="auto">
          <a:xfrm>
            <a:off x="1547813" y="2276475"/>
            <a:ext cx="5040312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2 CuadroTexto">
            <a:extLst>
              <a:ext uri="{FF2B5EF4-FFF2-40B4-BE49-F238E27FC236}">
                <a16:creationId xmlns:a16="http://schemas.microsoft.com/office/drawing/2014/main" id="{4054F5C7-AADB-4058-9179-F7EED9558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163" y="3357563"/>
            <a:ext cx="10953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ca-ES" altLang="es-ES"/>
              <a:t>Gene list</a:t>
            </a:r>
          </a:p>
        </p:txBody>
      </p:sp>
      <p:sp>
        <p:nvSpPr>
          <p:cNvPr id="47108" name="4 Rectángulo">
            <a:extLst>
              <a:ext uri="{FF2B5EF4-FFF2-40B4-BE49-F238E27FC236}">
                <a16:creationId xmlns:a16="http://schemas.microsoft.com/office/drawing/2014/main" id="{D1183459-156D-46EB-9634-25B56B5F6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92150"/>
            <a:ext cx="8675688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s-ES"/>
              <a:t> you can determine the probability of having the observed proportion of genes associated with a specific category in your gene list based on the proportion of genes associated with the same category in the background set (gene categorizations for the appropriate organism).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410C9D6F-6182-4444-BB41-AFC10A88A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4. Enrichment analysis of selected genes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48131" name="25 Grupo">
            <a:extLst>
              <a:ext uri="{FF2B5EF4-FFF2-40B4-BE49-F238E27FC236}">
                <a16:creationId xmlns:a16="http://schemas.microsoft.com/office/drawing/2014/main" id="{623F6A8C-17F9-4555-BEB5-061EBE3F6F0B}"/>
              </a:ext>
            </a:extLst>
          </p:cNvPr>
          <p:cNvGrpSpPr>
            <a:grpSpLocks/>
          </p:cNvGrpSpPr>
          <p:nvPr/>
        </p:nvGrpSpPr>
        <p:grpSpPr bwMode="auto">
          <a:xfrm>
            <a:off x="104775" y="1484313"/>
            <a:ext cx="9039225" cy="4335462"/>
            <a:chOff x="114275" y="1484784"/>
            <a:chExt cx="9791725" cy="4334524"/>
          </a:xfrm>
        </p:grpSpPr>
        <p:sp>
          <p:nvSpPr>
            <p:cNvPr id="48132" name="4 CuadroTexto">
              <a:extLst>
                <a:ext uri="{FF2B5EF4-FFF2-40B4-BE49-F238E27FC236}">
                  <a16:creationId xmlns:a16="http://schemas.microsoft.com/office/drawing/2014/main" id="{E8C6230A-5DE2-4D28-899B-E9F76755F3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0632" y="1484784"/>
              <a:ext cx="2395107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s-ES" b="1"/>
                <a:t>What do we need?</a:t>
              </a:r>
              <a:endParaRPr lang="en-US" altLang="es-ES" b="1"/>
            </a:p>
          </p:txBody>
        </p:sp>
        <p:sp>
          <p:nvSpPr>
            <p:cNvPr id="48133" name="5 CuadroTexto">
              <a:extLst>
                <a:ext uri="{FF2B5EF4-FFF2-40B4-BE49-F238E27FC236}">
                  <a16:creationId xmlns:a16="http://schemas.microsoft.com/office/drawing/2014/main" id="{1A73AFDD-CE3D-4F16-9C14-B601699657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275" y="2348880"/>
              <a:ext cx="4694709" cy="2410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buFont typeface="Wingdings" panose="05000000000000000000" pitchFamily="2" charset="2"/>
                <a:buChar char="q"/>
              </a:pPr>
              <a:r>
                <a:rPr lang="es-ES" altLang="es-ES"/>
                <a:t> Our list of genes</a:t>
              </a:r>
            </a:p>
            <a:p>
              <a:pPr>
                <a:buFont typeface="Wingdings" panose="05000000000000000000" pitchFamily="2" charset="2"/>
                <a:buChar char="q"/>
              </a:pPr>
              <a:endParaRPr lang="es-ES" altLang="es-ES"/>
            </a:p>
            <a:p>
              <a:pPr>
                <a:buFont typeface="Wingdings" panose="05000000000000000000" pitchFamily="2" charset="2"/>
                <a:buChar char="q"/>
              </a:pPr>
              <a:r>
                <a:rPr lang="es-ES" altLang="es-ES"/>
                <a:t> The universe from which comes our list of genes</a:t>
              </a:r>
            </a:p>
            <a:p>
              <a:pPr>
                <a:buFont typeface="Wingdings" panose="05000000000000000000" pitchFamily="2" charset="2"/>
                <a:buChar char="q"/>
              </a:pPr>
              <a:endParaRPr lang="es-ES" altLang="es-ES"/>
            </a:p>
            <a:p>
              <a:pPr>
                <a:buFont typeface="Wingdings" panose="05000000000000000000" pitchFamily="2" charset="2"/>
                <a:buChar char="q"/>
              </a:pPr>
              <a:r>
                <a:rPr lang="es-ES" altLang="es-ES"/>
                <a:t> Gene sets of annotations</a:t>
              </a:r>
            </a:p>
            <a:p>
              <a:pPr>
                <a:buFont typeface="Wingdings" panose="05000000000000000000" pitchFamily="2" charset="2"/>
                <a:buChar char="q"/>
              </a:pPr>
              <a:endParaRPr lang="es-ES" altLang="es-ES"/>
            </a:p>
            <a:p>
              <a:pPr>
                <a:buFont typeface="Wingdings" panose="05000000000000000000" pitchFamily="2" charset="2"/>
                <a:buChar char="q"/>
              </a:pPr>
              <a:r>
                <a:rPr lang="es-ES" altLang="es-ES"/>
                <a:t> Structure of relationships between annotation terms</a:t>
              </a:r>
              <a:endParaRPr lang="en-US" altLang="es-ES"/>
            </a:p>
          </p:txBody>
        </p:sp>
        <p:sp>
          <p:nvSpPr>
            <p:cNvPr id="8" name="7 CuadroTexto">
              <a:extLst>
                <a:ext uri="{FF2B5EF4-FFF2-40B4-BE49-F238E27FC236}">
                  <a16:creationId xmlns:a16="http://schemas.microsoft.com/office/drawing/2014/main" id="{E1360177-3714-4D9D-A23C-53261C2A7C2D}"/>
                </a:ext>
              </a:extLst>
            </p:cNvPr>
            <p:cNvSpPr txBox="1"/>
            <p:nvPr/>
          </p:nvSpPr>
          <p:spPr>
            <a:xfrm>
              <a:off x="6222495" y="2132344"/>
              <a:ext cx="3506380" cy="3491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s-ES" dirty="0" err="1">
                  <a:latin typeface="Arial" charset="0"/>
                  <a:cs typeface="+mn-cs"/>
                </a:rPr>
                <a:t>Selected</a:t>
              </a:r>
              <a:r>
                <a:rPr lang="es-ES" dirty="0">
                  <a:latin typeface="Arial" charset="0"/>
                  <a:cs typeface="+mn-cs"/>
                </a:rPr>
                <a:t> genes </a:t>
              </a:r>
              <a:r>
                <a:rPr lang="es-ES" dirty="0" err="1">
                  <a:latin typeface="Arial" charset="0"/>
                  <a:cs typeface="+mn-cs"/>
                </a:rPr>
                <a:t>from</a:t>
              </a:r>
              <a:r>
                <a:rPr lang="es-ES" dirty="0">
                  <a:latin typeface="Arial" charset="0"/>
                  <a:cs typeface="+mn-cs"/>
                </a:rPr>
                <a:t> </a:t>
              </a:r>
              <a:r>
                <a:rPr lang="es-ES" dirty="0" err="1">
                  <a:latin typeface="Arial" charset="0"/>
                  <a:cs typeface="+mn-cs"/>
                </a:rPr>
                <a:t>topTable</a:t>
              </a:r>
              <a:endParaRPr lang="en-US" dirty="0">
                <a:latin typeface="Arial" charset="0"/>
                <a:cs typeface="+mn-cs"/>
              </a:endParaRPr>
            </a:p>
          </p:txBody>
        </p:sp>
        <p:sp>
          <p:nvSpPr>
            <p:cNvPr id="9" name="8 CuadroTexto">
              <a:extLst>
                <a:ext uri="{FF2B5EF4-FFF2-40B4-BE49-F238E27FC236}">
                  <a16:creationId xmlns:a16="http://schemas.microsoft.com/office/drawing/2014/main" id="{26ABD091-C570-4D8A-8884-061C2B6C8214}"/>
                </a:ext>
              </a:extLst>
            </p:cNvPr>
            <p:cNvSpPr txBox="1"/>
            <p:nvPr/>
          </p:nvSpPr>
          <p:spPr>
            <a:xfrm>
              <a:off x="6222495" y="2637060"/>
              <a:ext cx="3238114" cy="60788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s-ES" dirty="0" err="1">
                  <a:latin typeface="Arial" charset="0"/>
                  <a:cs typeface="+mn-cs"/>
                </a:rPr>
                <a:t>Remaining</a:t>
              </a:r>
              <a:r>
                <a:rPr lang="es-ES" dirty="0">
                  <a:latin typeface="Arial" charset="0"/>
                  <a:cs typeface="+mn-cs"/>
                </a:rPr>
                <a:t> genes in </a:t>
              </a:r>
              <a:r>
                <a:rPr lang="es-ES" dirty="0" err="1">
                  <a:latin typeface="Arial" charset="0"/>
                  <a:cs typeface="+mn-cs"/>
                </a:rPr>
                <a:t>microarray</a:t>
              </a:r>
              <a:r>
                <a:rPr lang="es-ES" dirty="0">
                  <a:latin typeface="Arial" charset="0"/>
                  <a:cs typeface="+mn-cs"/>
                </a:rPr>
                <a:t>/</a:t>
              </a:r>
              <a:r>
                <a:rPr lang="es-ES" dirty="0" err="1">
                  <a:latin typeface="Arial" charset="0"/>
                  <a:cs typeface="+mn-cs"/>
                </a:rPr>
                <a:t>genome</a:t>
              </a:r>
              <a:endParaRPr lang="en-US" dirty="0">
                <a:latin typeface="Arial" charset="0"/>
                <a:cs typeface="+mn-cs"/>
              </a:endParaRPr>
            </a:p>
          </p:txBody>
        </p:sp>
        <p:sp>
          <p:nvSpPr>
            <p:cNvPr id="10" name="9 CuadroTexto">
              <a:extLst>
                <a:ext uri="{FF2B5EF4-FFF2-40B4-BE49-F238E27FC236}">
                  <a16:creationId xmlns:a16="http://schemas.microsoft.com/office/drawing/2014/main" id="{89D5C271-64E8-4B26-A7B5-0BDB835F2AE8}"/>
                </a:ext>
              </a:extLst>
            </p:cNvPr>
            <p:cNvSpPr txBox="1"/>
            <p:nvPr/>
          </p:nvSpPr>
          <p:spPr>
            <a:xfrm>
              <a:off x="5673926" y="3716326"/>
              <a:ext cx="4232074" cy="77929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s-ES" dirty="0" err="1">
                  <a:latin typeface="Arial" charset="0"/>
                  <a:cs typeface="+mn-cs"/>
                </a:rPr>
                <a:t>From</a:t>
              </a:r>
              <a:r>
                <a:rPr lang="es-ES" dirty="0">
                  <a:latin typeface="Arial" charset="0"/>
                  <a:cs typeface="+mn-cs"/>
                </a:rPr>
                <a:t> </a:t>
              </a:r>
              <a:r>
                <a:rPr lang="es-ES" dirty="0" err="1">
                  <a:latin typeface="Arial" charset="0"/>
                  <a:cs typeface="+mn-cs"/>
                </a:rPr>
                <a:t>annotation</a:t>
              </a:r>
              <a:r>
                <a:rPr lang="es-ES" dirty="0">
                  <a:latin typeface="Arial" charset="0"/>
                  <a:cs typeface="+mn-cs"/>
                </a:rPr>
                <a:t> </a:t>
              </a:r>
              <a:r>
                <a:rPr lang="es-ES" dirty="0" err="1">
                  <a:latin typeface="Arial" charset="0"/>
                  <a:cs typeface="+mn-cs"/>
                </a:rPr>
                <a:t>database</a:t>
              </a:r>
              <a:r>
                <a:rPr lang="es-ES" dirty="0">
                  <a:latin typeface="Arial" charset="0"/>
                  <a:cs typeface="+mn-cs"/>
                </a:rPr>
                <a:t> </a:t>
              </a:r>
            </a:p>
            <a:p>
              <a:pPr>
                <a:defRPr/>
              </a:pPr>
              <a:r>
                <a:rPr lang="es-ES" dirty="0">
                  <a:latin typeface="Arial" charset="0"/>
                  <a:cs typeface="+mn-cs"/>
                </a:rPr>
                <a:t>(</a:t>
              </a:r>
              <a:r>
                <a:rPr lang="es-ES" dirty="0" err="1">
                  <a:latin typeface="Arial" charset="0"/>
                  <a:cs typeface="+mn-cs"/>
                </a:rPr>
                <a:t>eg</a:t>
              </a:r>
              <a:r>
                <a:rPr lang="es-ES" dirty="0">
                  <a:latin typeface="Arial" charset="0"/>
                  <a:cs typeface="+mn-cs"/>
                </a:rPr>
                <a:t>. </a:t>
              </a:r>
              <a:r>
                <a:rPr lang="es-ES" i="1" dirty="0">
                  <a:latin typeface="Arial" charset="0"/>
                  <a:cs typeface="+mn-cs"/>
                </a:rPr>
                <a:t>.</a:t>
              </a:r>
              <a:r>
                <a:rPr lang="es-ES" i="1" dirty="0" err="1">
                  <a:latin typeface="Arial" charset="0"/>
                  <a:cs typeface="+mn-cs"/>
                </a:rPr>
                <a:t>gaf</a:t>
              </a:r>
              <a:r>
                <a:rPr lang="es-ES" dirty="0">
                  <a:latin typeface="Arial" charset="0"/>
                  <a:cs typeface="+mn-cs"/>
                </a:rPr>
                <a:t> </a:t>
              </a:r>
              <a:r>
                <a:rPr lang="es-ES" dirty="0" err="1">
                  <a:latin typeface="Arial" charset="0"/>
                  <a:cs typeface="+mn-cs"/>
                </a:rPr>
                <a:t>file</a:t>
              </a:r>
              <a:r>
                <a:rPr lang="es-ES" dirty="0">
                  <a:latin typeface="Arial" charset="0"/>
                  <a:cs typeface="+mn-cs"/>
                </a:rPr>
                <a:t> </a:t>
              </a:r>
              <a:r>
                <a:rPr lang="es-ES" dirty="0" err="1">
                  <a:latin typeface="Arial" charset="0"/>
                  <a:cs typeface="+mn-cs"/>
                </a:rPr>
                <a:t>for</a:t>
              </a:r>
              <a:r>
                <a:rPr lang="es-ES" dirty="0">
                  <a:latin typeface="Arial" charset="0"/>
                  <a:cs typeface="+mn-cs"/>
                </a:rPr>
                <a:t> GO)</a:t>
              </a:r>
            </a:p>
            <a:p>
              <a:pPr>
                <a:defRPr/>
              </a:pPr>
              <a:r>
                <a:rPr lang="es-ES" sz="1200" dirty="0">
                  <a:latin typeface="Arial" charset="0"/>
                  <a:cs typeface="+mn-cs"/>
                  <a:hlinkClick r:id="rId2"/>
                </a:rPr>
                <a:t>http://geneontology.org/docs/download-go-annotations/</a:t>
              </a:r>
              <a:endParaRPr lang="es-ES" sz="1200" dirty="0">
                <a:latin typeface="Arial" charset="0"/>
                <a:cs typeface="+mn-cs"/>
              </a:endParaRPr>
            </a:p>
          </p:txBody>
        </p:sp>
        <p:cxnSp>
          <p:nvCxnSpPr>
            <p:cNvPr id="48137" name="11 Conector recto de flecha">
              <a:extLst>
                <a:ext uri="{FF2B5EF4-FFF2-40B4-BE49-F238E27FC236}">
                  <a16:creationId xmlns:a16="http://schemas.microsoft.com/office/drawing/2014/main" id="{641843EE-C922-443D-9AC7-A3D738E2F6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720752" y="2348880"/>
              <a:ext cx="3384376" cy="175374"/>
            </a:xfrm>
            <a:prstGeom prst="straightConnector1">
              <a:avLst/>
            </a:prstGeom>
            <a:noFill/>
            <a:ln w="9525" algn="ctr">
              <a:solidFill>
                <a:srgbClr val="0066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38" name="12 Conector recto de flecha">
              <a:extLst>
                <a:ext uri="{FF2B5EF4-FFF2-40B4-BE49-F238E27FC236}">
                  <a16:creationId xmlns:a16="http://schemas.microsoft.com/office/drawing/2014/main" id="{42548BA4-A99C-4600-9AA5-7B0423D35A07}"/>
                </a:ext>
              </a:extLst>
            </p:cNvPr>
            <p:cNvCxnSpPr>
              <a:cxnSpLocks noChangeShapeType="1"/>
              <a:endCxn id="9" idx="1"/>
            </p:cNvCxnSpPr>
            <p:nvPr/>
          </p:nvCxnSpPr>
          <p:spPr bwMode="auto">
            <a:xfrm flipV="1">
              <a:off x="4808984" y="2940755"/>
              <a:ext cx="1414007" cy="196437"/>
            </a:xfrm>
            <a:prstGeom prst="straightConnector1">
              <a:avLst/>
            </a:prstGeom>
            <a:noFill/>
            <a:ln w="9525" algn="ctr">
              <a:solidFill>
                <a:srgbClr val="0066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39" name="14 Conector recto de flecha">
              <a:extLst>
                <a:ext uri="{FF2B5EF4-FFF2-40B4-BE49-F238E27FC236}">
                  <a16:creationId xmlns:a16="http://schemas.microsoft.com/office/drawing/2014/main" id="{746ED0F8-4209-4B0E-9A6E-DC96D7E1305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368824" y="4005064"/>
              <a:ext cx="2304256" cy="0"/>
            </a:xfrm>
            <a:prstGeom prst="straightConnector1">
              <a:avLst/>
            </a:prstGeom>
            <a:noFill/>
            <a:ln w="9525" algn="ctr">
              <a:solidFill>
                <a:srgbClr val="0066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40" name="16 Conector recto de flecha">
              <a:extLst>
                <a:ext uri="{FF2B5EF4-FFF2-40B4-BE49-F238E27FC236}">
                  <a16:creationId xmlns:a16="http://schemas.microsoft.com/office/drawing/2014/main" id="{270BCAF0-DC90-486E-8CC4-4FF1C03F825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44888" y="4725144"/>
              <a:ext cx="1728192" cy="432048"/>
            </a:xfrm>
            <a:prstGeom prst="straightConnector1">
              <a:avLst/>
            </a:prstGeom>
            <a:noFill/>
            <a:ln w="9525" algn="ctr">
              <a:solidFill>
                <a:srgbClr val="0066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" name="20 Rectángulo">
              <a:extLst>
                <a:ext uri="{FF2B5EF4-FFF2-40B4-BE49-F238E27FC236}">
                  <a16:creationId xmlns:a16="http://schemas.microsoft.com/office/drawing/2014/main" id="{5C9C3174-5E78-42B1-9849-DC6AD78355B1}"/>
                </a:ext>
              </a:extLst>
            </p:cNvPr>
            <p:cNvSpPr/>
            <p:nvPr/>
          </p:nvSpPr>
          <p:spPr>
            <a:xfrm>
              <a:off x="5744431" y="4868602"/>
              <a:ext cx="3585485" cy="95070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s-ES" dirty="0" err="1">
                  <a:latin typeface="Arial" charset="0"/>
                  <a:cs typeface="+mn-cs"/>
                </a:rPr>
                <a:t>From</a:t>
              </a:r>
              <a:r>
                <a:rPr lang="es-ES" dirty="0">
                  <a:latin typeface="Arial" charset="0"/>
                  <a:cs typeface="+mn-cs"/>
                </a:rPr>
                <a:t> </a:t>
              </a:r>
              <a:r>
                <a:rPr lang="es-ES" dirty="0" err="1">
                  <a:latin typeface="Arial" charset="0"/>
                  <a:cs typeface="+mn-cs"/>
                </a:rPr>
                <a:t>annotation</a:t>
              </a:r>
              <a:r>
                <a:rPr lang="es-ES" dirty="0">
                  <a:latin typeface="Arial" charset="0"/>
                  <a:cs typeface="+mn-cs"/>
                </a:rPr>
                <a:t> </a:t>
              </a:r>
              <a:r>
                <a:rPr lang="es-ES" dirty="0" err="1">
                  <a:latin typeface="Arial" charset="0"/>
                  <a:cs typeface="+mn-cs"/>
                </a:rPr>
                <a:t>database</a:t>
              </a:r>
              <a:endParaRPr lang="es-ES" dirty="0">
                <a:latin typeface="Arial" charset="0"/>
                <a:cs typeface="+mn-cs"/>
              </a:endParaRPr>
            </a:p>
            <a:p>
              <a:pPr>
                <a:defRPr/>
              </a:pPr>
              <a:r>
                <a:rPr lang="es-ES" dirty="0">
                  <a:latin typeface="Arial" charset="0"/>
                  <a:cs typeface="+mn-cs"/>
                </a:rPr>
                <a:t>(</a:t>
              </a:r>
              <a:r>
                <a:rPr lang="es-ES" dirty="0" err="1">
                  <a:latin typeface="Arial" charset="0"/>
                  <a:cs typeface="+mn-cs"/>
                </a:rPr>
                <a:t>eg</a:t>
              </a:r>
              <a:r>
                <a:rPr lang="es-ES" dirty="0">
                  <a:latin typeface="Arial" charset="0"/>
                  <a:cs typeface="+mn-cs"/>
                </a:rPr>
                <a:t>. </a:t>
              </a:r>
              <a:r>
                <a:rPr lang="es-ES" i="1" dirty="0">
                  <a:latin typeface="Arial" charset="0"/>
                  <a:cs typeface="+mn-cs"/>
                </a:rPr>
                <a:t>.</a:t>
              </a:r>
              <a:r>
                <a:rPr lang="es-ES" i="1" dirty="0" err="1">
                  <a:latin typeface="Arial" charset="0"/>
                  <a:cs typeface="+mn-cs"/>
                </a:rPr>
                <a:t>obo</a:t>
              </a:r>
              <a:r>
                <a:rPr lang="es-ES" i="1" dirty="0">
                  <a:latin typeface="Arial" charset="0"/>
                  <a:cs typeface="+mn-cs"/>
                </a:rPr>
                <a:t> </a:t>
              </a:r>
              <a:r>
                <a:rPr lang="es-ES" dirty="0" err="1">
                  <a:latin typeface="Arial" charset="0"/>
                  <a:cs typeface="+mn-cs"/>
                </a:rPr>
                <a:t>file</a:t>
              </a:r>
              <a:r>
                <a:rPr lang="es-ES" dirty="0">
                  <a:latin typeface="Arial" charset="0"/>
                  <a:cs typeface="+mn-cs"/>
                </a:rPr>
                <a:t> </a:t>
              </a:r>
              <a:r>
                <a:rPr lang="es-ES" dirty="0" err="1">
                  <a:latin typeface="Arial" charset="0"/>
                  <a:cs typeface="+mn-cs"/>
                </a:rPr>
                <a:t>for</a:t>
              </a:r>
              <a:r>
                <a:rPr lang="es-ES" dirty="0">
                  <a:latin typeface="Arial" charset="0"/>
                  <a:cs typeface="+mn-cs"/>
                </a:rPr>
                <a:t> GO)</a:t>
              </a:r>
            </a:p>
            <a:p>
              <a:pPr>
                <a:defRPr/>
              </a:pPr>
              <a:r>
                <a:rPr lang="en-US" sz="1200" dirty="0">
                  <a:latin typeface="Arial" charset="0"/>
                  <a:cs typeface="+mn-cs"/>
                  <a:hlinkClick r:id="rId3"/>
                </a:rPr>
                <a:t>http://geneontology.org/docs/download-ontology/</a:t>
              </a:r>
              <a:endParaRPr lang="en-US" sz="1200" dirty="0">
                <a:latin typeface="Arial" charset="0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7B1B4836-0F3D-47AD-BEAE-AC875CC7E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4. Enrichment analysis of selected genes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9155" name="3 CuadroTexto">
            <a:extLst>
              <a:ext uri="{FF2B5EF4-FFF2-40B4-BE49-F238E27FC236}">
                <a16:creationId xmlns:a16="http://schemas.microsoft.com/office/drawing/2014/main" id="{F1FD9397-1D73-429E-A466-DD37097FA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00" y="1916113"/>
            <a:ext cx="821055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altLang="es-ES"/>
              <a:t> Allows to perform enrichment analysis across different annotation databases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altLang="es-ES"/>
              <a:t> Accepts different types of IDs as input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altLang="es-ES"/>
              <a:t> Adjustment for multiple comparisons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altLang="es-ES"/>
              <a:t> Source of evidence (experimental, computational, …)</a:t>
            </a:r>
            <a:endParaRPr lang="en-US" altLang="es-ES"/>
          </a:p>
        </p:txBody>
      </p:sp>
      <p:sp>
        <p:nvSpPr>
          <p:cNvPr id="49156" name="4 Rectángulo">
            <a:extLst>
              <a:ext uri="{FF2B5EF4-FFF2-40B4-BE49-F238E27FC236}">
                <a16:creationId xmlns:a16="http://schemas.microsoft.com/office/drawing/2014/main" id="{57DB6140-E152-4BC3-BB08-1214E580F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5075" y="1125538"/>
            <a:ext cx="12636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altLang="es-ES" b="1">
                <a:solidFill>
                  <a:srgbClr val="CE02CE"/>
                </a:solidFill>
              </a:rPr>
              <a:t>g:Profiler</a:t>
            </a:r>
            <a:r>
              <a:rPr lang="en-US" altLang="en-US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endParaRPr lang="en-US" altLang="es-ES"/>
          </a:p>
        </p:txBody>
      </p:sp>
      <p:pic>
        <p:nvPicPr>
          <p:cNvPr id="49157" name="Picture 2">
            <a:extLst>
              <a:ext uri="{FF2B5EF4-FFF2-40B4-BE49-F238E27FC236}">
                <a16:creationId xmlns:a16="http://schemas.microsoft.com/office/drawing/2014/main" id="{66C7E495-1D4D-4DEC-BECC-8E4DE5528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47" t="20270" r="13985" b="29419"/>
          <a:stretch>
            <a:fillRect/>
          </a:stretch>
        </p:blipFill>
        <p:spPr bwMode="auto">
          <a:xfrm>
            <a:off x="5969000" y="2349500"/>
            <a:ext cx="2841625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>
            <a:extLst>
              <a:ext uri="{FF2B5EF4-FFF2-40B4-BE49-F238E27FC236}">
                <a16:creationId xmlns:a16="http://schemas.microsoft.com/office/drawing/2014/main" id="{CC3D4912-2997-430B-9034-38B0F7FE5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1484313"/>
            <a:ext cx="6991350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Rectangle 2">
            <a:extLst>
              <a:ext uri="{FF2B5EF4-FFF2-40B4-BE49-F238E27FC236}">
                <a16:creationId xmlns:a16="http://schemas.microsoft.com/office/drawing/2014/main" id="{07FDEDC0-B8C3-4A6D-BF19-0962562A5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4. Enrichment analysis of selected genes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0180" name="3 Rectángulo">
            <a:extLst>
              <a:ext uri="{FF2B5EF4-FFF2-40B4-BE49-F238E27FC236}">
                <a16:creationId xmlns:a16="http://schemas.microsoft.com/office/drawing/2014/main" id="{54354EAA-BD5E-4D10-9D00-C36D795C7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5075" y="1125538"/>
            <a:ext cx="12636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altLang="es-ES" b="1">
                <a:solidFill>
                  <a:srgbClr val="CE02CE"/>
                </a:solidFill>
              </a:rPr>
              <a:t>g:Profiler</a:t>
            </a:r>
            <a:r>
              <a:rPr lang="en-US" altLang="en-US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endParaRPr lang="en-US" altLang="es-E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2CAC4240-88F8-4E68-ACB0-A04870A6F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4. Enrichment analysis of selected genes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1203" name="3 Rectángulo">
            <a:extLst>
              <a:ext uri="{FF2B5EF4-FFF2-40B4-BE49-F238E27FC236}">
                <a16:creationId xmlns:a16="http://schemas.microsoft.com/office/drawing/2014/main" id="{E8E11362-3002-405E-A087-7F9DAEEE9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5075" y="1125538"/>
            <a:ext cx="12636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altLang="es-ES" b="1">
                <a:solidFill>
                  <a:srgbClr val="CE02CE"/>
                </a:solidFill>
              </a:rPr>
              <a:t>g:Profiler</a:t>
            </a:r>
            <a:r>
              <a:rPr lang="en-US" altLang="en-US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endParaRPr lang="en-US" altLang="es-ES"/>
          </a:p>
        </p:txBody>
      </p:sp>
      <p:sp>
        <p:nvSpPr>
          <p:cNvPr id="5" name="4 CuadroTexto">
            <a:extLst>
              <a:ext uri="{FF2B5EF4-FFF2-40B4-BE49-F238E27FC236}">
                <a16:creationId xmlns:a16="http://schemas.microsoft.com/office/drawing/2014/main" id="{00F04442-AF1F-4E2C-84A6-BE11D2A238A3}"/>
              </a:ext>
            </a:extLst>
          </p:cNvPr>
          <p:cNvSpPr txBox="1"/>
          <p:nvPr/>
        </p:nvSpPr>
        <p:spPr>
          <a:xfrm>
            <a:off x="715963" y="1844675"/>
            <a:ext cx="8001000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s-ES" sz="2000" b="1" dirty="0" err="1">
                <a:latin typeface="Arial" charset="0"/>
                <a:cs typeface="+mn-cs"/>
              </a:rPr>
              <a:t>What</a:t>
            </a:r>
            <a:r>
              <a:rPr lang="es-ES" sz="2000" b="1" dirty="0">
                <a:latin typeface="Arial" charset="0"/>
                <a:cs typeface="+mn-cs"/>
              </a:rPr>
              <a:t> GO </a:t>
            </a:r>
            <a:r>
              <a:rPr lang="es-ES" sz="2000" b="1" dirty="0" err="1">
                <a:latin typeface="Arial" charset="0"/>
                <a:cs typeface="+mn-cs"/>
              </a:rPr>
              <a:t>or</a:t>
            </a:r>
            <a:r>
              <a:rPr lang="es-ES" sz="2000" b="1" dirty="0">
                <a:latin typeface="Arial" charset="0"/>
                <a:cs typeface="+mn-cs"/>
              </a:rPr>
              <a:t> </a:t>
            </a:r>
            <a:r>
              <a:rPr lang="es-ES" sz="2000" b="1" dirty="0" err="1">
                <a:latin typeface="Arial" charset="0"/>
                <a:cs typeface="+mn-cs"/>
              </a:rPr>
              <a:t>Reactome</a:t>
            </a:r>
            <a:r>
              <a:rPr lang="es-ES" sz="2000" b="1" dirty="0">
                <a:latin typeface="Arial" charset="0"/>
                <a:cs typeface="+mn-cs"/>
              </a:rPr>
              <a:t> </a:t>
            </a:r>
            <a:r>
              <a:rPr lang="es-ES" sz="2000" b="1" dirty="0" err="1">
                <a:latin typeface="Arial" charset="0"/>
                <a:cs typeface="+mn-cs"/>
              </a:rPr>
              <a:t>terms</a:t>
            </a:r>
            <a:r>
              <a:rPr lang="es-ES" sz="2000" b="1" dirty="0">
                <a:latin typeface="Arial" charset="0"/>
                <a:cs typeface="+mn-cs"/>
              </a:rPr>
              <a:t> are </a:t>
            </a:r>
            <a:r>
              <a:rPr lang="es-ES" sz="2000" b="1" dirty="0" err="1">
                <a:latin typeface="Arial" charset="0"/>
                <a:cs typeface="+mn-cs"/>
              </a:rPr>
              <a:t>enriched</a:t>
            </a:r>
            <a:r>
              <a:rPr lang="es-ES" sz="2000" b="1" dirty="0">
                <a:latin typeface="Arial" charset="0"/>
                <a:cs typeface="+mn-cs"/>
              </a:rPr>
              <a:t> in </a:t>
            </a:r>
            <a:r>
              <a:rPr lang="es-ES" sz="2000" b="1" dirty="0" err="1">
                <a:latin typeface="Arial" charset="0"/>
                <a:cs typeface="+mn-cs"/>
              </a:rPr>
              <a:t>your</a:t>
            </a:r>
            <a:r>
              <a:rPr lang="es-ES" sz="2000" b="1" dirty="0">
                <a:latin typeface="Arial" charset="0"/>
                <a:cs typeface="+mn-cs"/>
              </a:rPr>
              <a:t> gene </a:t>
            </a:r>
            <a:r>
              <a:rPr lang="es-ES" sz="2000" b="1" dirty="0" err="1">
                <a:latin typeface="Arial" charset="0"/>
                <a:cs typeface="+mn-cs"/>
              </a:rPr>
              <a:t>list</a:t>
            </a:r>
            <a:r>
              <a:rPr lang="es-ES" sz="2000" b="1" dirty="0">
                <a:latin typeface="Arial" charset="0"/>
                <a:cs typeface="+mn-cs"/>
              </a:rPr>
              <a:t>?</a:t>
            </a:r>
          </a:p>
          <a:p>
            <a:pPr>
              <a:lnSpc>
                <a:spcPct val="150000"/>
              </a:lnSpc>
              <a:buFont typeface="Courier New" pitchFamily="49" charset="0"/>
              <a:buChar char="o"/>
              <a:defRPr/>
            </a:pPr>
            <a:r>
              <a:rPr lang="es-ES" sz="2000" dirty="0">
                <a:latin typeface="Arial" charset="0"/>
                <a:cs typeface="+mn-cs"/>
              </a:rPr>
              <a:t> </a:t>
            </a:r>
            <a:r>
              <a:rPr lang="es-ES" sz="2000" dirty="0" err="1">
                <a:latin typeface="Arial" charset="0"/>
                <a:cs typeface="+mn-cs"/>
              </a:rPr>
              <a:t>Tip</a:t>
            </a:r>
            <a:r>
              <a:rPr lang="es-ES" sz="2000" dirty="0">
                <a:latin typeface="Arial" charset="0"/>
                <a:cs typeface="+mn-cs"/>
              </a:rPr>
              <a:t>: Use </a:t>
            </a:r>
            <a:r>
              <a:rPr lang="es-E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g:GOSt</a:t>
            </a:r>
            <a:r>
              <a:rPr lang="es-ES" sz="2000" dirty="0">
                <a:latin typeface="Arial" charset="0"/>
                <a:cs typeface="+mn-cs"/>
              </a:rPr>
              <a:t> </a:t>
            </a:r>
            <a:r>
              <a:rPr lang="es-ES" sz="2000" dirty="0" err="1">
                <a:latin typeface="Arial" charset="0"/>
                <a:cs typeface="+mn-cs"/>
              </a:rPr>
              <a:t>tool</a:t>
            </a:r>
            <a:r>
              <a:rPr lang="es-ES" sz="2000" dirty="0">
                <a:latin typeface="Arial" charset="0"/>
                <a:cs typeface="+mn-cs"/>
              </a:rPr>
              <a:t> in g:Profiler </a:t>
            </a:r>
            <a:r>
              <a:rPr lang="es-ES" sz="2000" dirty="0" err="1">
                <a:latin typeface="Arial" charset="0"/>
                <a:cs typeface="+mn-cs"/>
              </a:rPr>
              <a:t>for</a:t>
            </a:r>
            <a:r>
              <a:rPr lang="es-ES" sz="2000" dirty="0">
                <a:latin typeface="Arial" charset="0"/>
                <a:cs typeface="+mn-cs"/>
              </a:rPr>
              <a:t> </a:t>
            </a:r>
            <a:r>
              <a:rPr lang="es-ES" sz="2000" dirty="0" err="1">
                <a:latin typeface="Arial" charset="0"/>
                <a:cs typeface="+mn-cs"/>
              </a:rPr>
              <a:t>functional</a:t>
            </a:r>
            <a:r>
              <a:rPr lang="es-ES" sz="2000" dirty="0">
                <a:latin typeface="Arial" charset="0"/>
                <a:cs typeface="+mn-cs"/>
              </a:rPr>
              <a:t> </a:t>
            </a:r>
            <a:r>
              <a:rPr lang="es-ES" sz="2000" dirty="0" err="1">
                <a:latin typeface="Arial" charset="0"/>
                <a:cs typeface="+mn-cs"/>
              </a:rPr>
              <a:t>enrichment</a:t>
            </a:r>
            <a:r>
              <a:rPr lang="es-ES" sz="2000" dirty="0">
                <a:latin typeface="Arial" charset="0"/>
                <a:cs typeface="+mn-cs"/>
              </a:rPr>
              <a:t> </a:t>
            </a:r>
            <a:r>
              <a:rPr lang="es-ES" sz="2000" dirty="0" err="1">
                <a:latin typeface="Arial" charset="0"/>
                <a:cs typeface="+mn-cs"/>
              </a:rPr>
              <a:t>analysis</a:t>
            </a:r>
            <a:endParaRPr lang="en-US" dirty="0">
              <a:latin typeface="Arial" charset="0"/>
              <a:cs typeface="+mn-c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>
            <a:extLst>
              <a:ext uri="{FF2B5EF4-FFF2-40B4-BE49-F238E27FC236}">
                <a16:creationId xmlns:a16="http://schemas.microsoft.com/office/drawing/2014/main" id="{30C71A7B-D237-4152-9184-76041FADA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1" t="13072" r="7089" b="30531"/>
          <a:stretch>
            <a:fillRect/>
          </a:stretch>
        </p:blipFill>
        <p:spPr bwMode="auto">
          <a:xfrm>
            <a:off x="52388" y="1484313"/>
            <a:ext cx="7208837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Rectangle 2">
            <a:extLst>
              <a:ext uri="{FF2B5EF4-FFF2-40B4-BE49-F238E27FC236}">
                <a16:creationId xmlns:a16="http://schemas.microsoft.com/office/drawing/2014/main" id="{C3161A5C-AE69-4FDB-9C00-0CDCF7DD2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4. Enrichment analysis of selected genes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2228" name="3 Rectángulo">
            <a:extLst>
              <a:ext uri="{FF2B5EF4-FFF2-40B4-BE49-F238E27FC236}">
                <a16:creationId xmlns:a16="http://schemas.microsoft.com/office/drawing/2014/main" id="{8C6B8B1A-1751-4197-9E85-FFAAA1664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5075" y="1125538"/>
            <a:ext cx="12636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altLang="es-ES" b="1">
                <a:solidFill>
                  <a:srgbClr val="CE02CE"/>
                </a:solidFill>
              </a:rPr>
              <a:t>g:Profiler</a:t>
            </a:r>
            <a:r>
              <a:rPr lang="en-US" altLang="en-US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endParaRPr lang="en-US" altLang="es-ES"/>
          </a:p>
        </p:txBody>
      </p:sp>
      <p:grpSp>
        <p:nvGrpSpPr>
          <p:cNvPr id="52229" name="17 Grupo">
            <a:extLst>
              <a:ext uri="{FF2B5EF4-FFF2-40B4-BE49-F238E27FC236}">
                <a16:creationId xmlns:a16="http://schemas.microsoft.com/office/drawing/2014/main" id="{914A8AFD-2C40-48C8-BCA3-AEFBB790377B}"/>
              </a:ext>
            </a:extLst>
          </p:cNvPr>
          <p:cNvGrpSpPr>
            <a:grpSpLocks/>
          </p:cNvGrpSpPr>
          <p:nvPr/>
        </p:nvGrpSpPr>
        <p:grpSpPr bwMode="auto">
          <a:xfrm>
            <a:off x="1049338" y="2636838"/>
            <a:ext cx="8094662" cy="3771900"/>
            <a:chOff x="1136577" y="2636912"/>
            <a:chExt cx="8769983" cy="3771800"/>
          </a:xfrm>
        </p:grpSpPr>
        <p:pic>
          <p:nvPicPr>
            <p:cNvPr id="52230" name="Picture 3">
              <a:extLst>
                <a:ext uri="{FF2B5EF4-FFF2-40B4-BE49-F238E27FC236}">
                  <a16:creationId xmlns:a16="http://schemas.microsoft.com/office/drawing/2014/main" id="{E1876004-3A85-4FB9-A9B9-21CA7DDE80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47" t="12988" r="7089" b="28094"/>
            <a:stretch>
              <a:fillRect/>
            </a:stretch>
          </p:blipFill>
          <p:spPr bwMode="auto">
            <a:xfrm>
              <a:off x="6609242" y="2996952"/>
              <a:ext cx="3296757" cy="3411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231" name="5 Rectángulo">
              <a:extLst>
                <a:ext uri="{FF2B5EF4-FFF2-40B4-BE49-F238E27FC236}">
                  <a16:creationId xmlns:a16="http://schemas.microsoft.com/office/drawing/2014/main" id="{ECEFC784-4388-4E2D-B0B0-C26BCB0EA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2880" y="4365104"/>
              <a:ext cx="1944216" cy="720080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altLang="es-ES"/>
            </a:p>
          </p:txBody>
        </p:sp>
        <p:sp>
          <p:nvSpPr>
            <p:cNvPr id="52232" name="6 CuadroTexto">
              <a:extLst>
                <a:ext uri="{FF2B5EF4-FFF2-40B4-BE49-F238E27FC236}">
                  <a16:creationId xmlns:a16="http://schemas.microsoft.com/office/drawing/2014/main" id="{22909760-83B8-41FC-AFAB-567E43FCE2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6736" y="3861048"/>
              <a:ext cx="1186446" cy="349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s-ES">
                  <a:solidFill>
                    <a:srgbClr val="FF0000"/>
                  </a:solidFill>
                </a:rPr>
                <a:t>Universe</a:t>
              </a:r>
              <a:endParaRPr lang="en-US" altLang="es-ES">
                <a:solidFill>
                  <a:srgbClr val="FF0000"/>
                </a:solidFill>
              </a:endParaRPr>
            </a:p>
          </p:txBody>
        </p:sp>
        <p:sp>
          <p:nvSpPr>
            <p:cNvPr id="52233" name="7 CuadroTexto">
              <a:extLst>
                <a:ext uri="{FF2B5EF4-FFF2-40B4-BE49-F238E27FC236}">
                  <a16:creationId xmlns:a16="http://schemas.microsoft.com/office/drawing/2014/main" id="{3E483F5F-0A55-4D12-8F58-9C45FF8D6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4648" y="2636912"/>
              <a:ext cx="1186446" cy="349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s-ES">
                  <a:solidFill>
                    <a:srgbClr val="FF0000"/>
                  </a:solidFill>
                </a:rPr>
                <a:t>Gene list</a:t>
              </a:r>
              <a:endParaRPr lang="en-US" altLang="es-ES">
                <a:solidFill>
                  <a:srgbClr val="FF0000"/>
                </a:solidFill>
              </a:endParaRPr>
            </a:p>
          </p:txBody>
        </p:sp>
        <p:cxnSp>
          <p:nvCxnSpPr>
            <p:cNvPr id="52234" name="9 Conector recto de flecha">
              <a:extLst>
                <a:ext uri="{FF2B5EF4-FFF2-40B4-BE49-F238E27FC236}">
                  <a16:creationId xmlns:a16="http://schemas.microsoft.com/office/drawing/2014/main" id="{4841983D-3020-49A3-9C1B-399B9E56A571}"/>
                </a:ext>
              </a:extLst>
            </p:cNvPr>
            <p:cNvCxnSpPr>
              <a:cxnSpLocks noChangeShapeType="1"/>
              <a:stCxn id="52233" idx="1"/>
            </p:cNvCxnSpPr>
            <p:nvPr/>
          </p:nvCxnSpPr>
          <p:spPr bwMode="auto">
            <a:xfrm flipH="1">
              <a:off x="1136577" y="2811891"/>
              <a:ext cx="648071" cy="41045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235" name="10 Conector recto de flecha">
              <a:extLst>
                <a:ext uri="{FF2B5EF4-FFF2-40B4-BE49-F238E27FC236}">
                  <a16:creationId xmlns:a16="http://schemas.microsoft.com/office/drawing/2014/main" id="{207E5D1D-6B89-4417-A5E9-35CDA2DA6DED}"/>
                </a:ext>
              </a:extLst>
            </p:cNvPr>
            <p:cNvCxnSpPr>
              <a:cxnSpLocks noChangeShapeType="1"/>
              <a:stCxn id="52232" idx="3"/>
            </p:cNvCxnSpPr>
            <p:nvPr/>
          </p:nvCxnSpPr>
          <p:spPr bwMode="auto">
            <a:xfrm>
              <a:off x="3763182" y="4036027"/>
              <a:ext cx="253714" cy="113053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236" name="13 CuadroTexto">
              <a:extLst>
                <a:ext uri="{FF2B5EF4-FFF2-40B4-BE49-F238E27FC236}">
                  <a16:creationId xmlns:a16="http://schemas.microsoft.com/office/drawing/2014/main" id="{73ADB6C9-AC40-4591-9AB1-E16A8939CF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2720" y="4509120"/>
              <a:ext cx="1339267" cy="607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s-ES">
                  <a:solidFill>
                    <a:srgbClr val="FF0000"/>
                  </a:solidFill>
                </a:rPr>
                <a:t>Statistical </a:t>
              </a:r>
            </a:p>
            <a:p>
              <a:r>
                <a:rPr lang="es-ES" altLang="es-ES">
                  <a:solidFill>
                    <a:srgbClr val="FF0000"/>
                  </a:solidFill>
                </a:rPr>
                <a:t>threshold</a:t>
              </a:r>
              <a:endParaRPr lang="en-US" altLang="es-ES">
                <a:solidFill>
                  <a:srgbClr val="FF0000"/>
                </a:solidFill>
              </a:endParaRPr>
            </a:p>
          </p:txBody>
        </p:sp>
        <p:cxnSp>
          <p:nvCxnSpPr>
            <p:cNvPr id="52237" name="14 Conector recto de flecha">
              <a:extLst>
                <a:ext uri="{FF2B5EF4-FFF2-40B4-BE49-F238E27FC236}">
                  <a16:creationId xmlns:a16="http://schemas.microsoft.com/office/drawing/2014/main" id="{68013AC3-2ECA-4067-8CA8-3FAB394EB5FD}"/>
                </a:ext>
              </a:extLst>
            </p:cNvPr>
            <p:cNvCxnSpPr>
              <a:cxnSpLocks noChangeShapeType="1"/>
              <a:stCxn id="52236" idx="3"/>
            </p:cNvCxnSpPr>
            <p:nvPr/>
          </p:nvCxnSpPr>
          <p:spPr bwMode="auto">
            <a:xfrm flipV="1">
              <a:off x="3771987" y="4797153"/>
              <a:ext cx="100893" cy="15761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238" name="15 Rectángulo">
              <a:extLst>
                <a:ext uri="{FF2B5EF4-FFF2-40B4-BE49-F238E27FC236}">
                  <a16:creationId xmlns:a16="http://schemas.microsoft.com/office/drawing/2014/main" id="{51EB833C-5764-49AC-868F-C715C7615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9184" y="3645024"/>
              <a:ext cx="1944216" cy="1296144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altLang="es-ES"/>
            </a:p>
          </p:txBody>
        </p:sp>
        <p:sp>
          <p:nvSpPr>
            <p:cNvPr id="52239" name="16 CuadroTexto">
              <a:extLst>
                <a:ext uri="{FF2B5EF4-FFF2-40B4-BE49-F238E27FC236}">
                  <a16:creationId xmlns:a16="http://schemas.microsoft.com/office/drawing/2014/main" id="{DDA78FFA-FA94-45E1-B61A-F64A39FB40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53400" y="3861048"/>
              <a:ext cx="1353160" cy="349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s-ES">
                  <a:solidFill>
                    <a:srgbClr val="FF0000"/>
                  </a:solidFill>
                </a:rPr>
                <a:t>databases</a:t>
              </a:r>
              <a:endParaRPr lang="en-US" altLang="es-ES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374A5486-F7B3-4459-A4CC-1FF806495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4. Enrichment analysis of selected genes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3251" name="3 Rectángulo">
            <a:extLst>
              <a:ext uri="{FF2B5EF4-FFF2-40B4-BE49-F238E27FC236}">
                <a16:creationId xmlns:a16="http://schemas.microsoft.com/office/drawing/2014/main" id="{3BFBB084-B4D5-4789-AA8F-7FFB313DC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5075" y="1125538"/>
            <a:ext cx="12636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altLang="es-ES" b="1">
                <a:solidFill>
                  <a:srgbClr val="CE02CE"/>
                </a:solidFill>
              </a:rPr>
              <a:t>g:Profiler</a:t>
            </a:r>
            <a:r>
              <a:rPr lang="en-US" altLang="en-US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endParaRPr lang="en-US" altLang="es-ES"/>
          </a:p>
        </p:txBody>
      </p:sp>
      <p:pic>
        <p:nvPicPr>
          <p:cNvPr id="53252" name="Picture 2">
            <a:extLst>
              <a:ext uri="{FF2B5EF4-FFF2-40B4-BE49-F238E27FC236}">
                <a16:creationId xmlns:a16="http://schemas.microsoft.com/office/drawing/2014/main" id="{ACD673EC-C5E5-4F29-861E-1046A8B7F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39"/>
          <a:stretch>
            <a:fillRect/>
          </a:stretch>
        </p:blipFill>
        <p:spPr bwMode="auto">
          <a:xfrm>
            <a:off x="384175" y="1700213"/>
            <a:ext cx="6823075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2">
            <a:extLst>
              <a:ext uri="{FF2B5EF4-FFF2-40B4-BE49-F238E27FC236}">
                <a16:creationId xmlns:a16="http://schemas.microsoft.com/office/drawing/2014/main" id="{11B68AAE-A2F1-40AE-B9CA-6E8E8E21A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9" t="7692" r="16794" b="48880"/>
          <a:stretch>
            <a:fillRect/>
          </a:stretch>
        </p:blipFill>
        <p:spPr bwMode="auto">
          <a:xfrm>
            <a:off x="1979613" y="3500438"/>
            <a:ext cx="4432300" cy="276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">
            <a:extLst>
              <a:ext uri="{FF2B5EF4-FFF2-40B4-BE49-F238E27FC236}">
                <a16:creationId xmlns:a16="http://schemas.microsoft.com/office/drawing/2014/main" id="{B45DC924-4AD4-4567-84EE-C9D044009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57251"/>
            <a:ext cx="9144000" cy="516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62640" rIns="90000" bIns="45000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altLang="es-ES" sz="2200" b="1" dirty="0"/>
              <a:t>Web tools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altLang="es-ES" sz="2000" b="1" dirty="0"/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ES" dirty="0"/>
              <a:t>g:Profiler - </a:t>
            </a:r>
            <a:r>
              <a:rPr lang="en-US" altLang="es-ES" dirty="0">
                <a:hlinkClick r:id="rId3"/>
              </a:rPr>
              <a:t>http://biit.cs.ut.ee/gprofiler/index.cgi</a:t>
            </a:r>
            <a:endParaRPr lang="en-US" altLang="es-ES" dirty="0"/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ES" dirty="0" err="1"/>
              <a:t>Reactome</a:t>
            </a:r>
            <a:r>
              <a:rPr lang="en-US" altLang="es-ES" dirty="0"/>
              <a:t> - </a:t>
            </a:r>
            <a:r>
              <a:rPr lang="en-US" altLang="es-ES" dirty="0">
                <a:hlinkClick r:id="rId4"/>
              </a:rPr>
              <a:t>https://reactome.org/</a:t>
            </a:r>
            <a:endParaRPr lang="en-US" altLang="es-ES" dirty="0"/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ES" dirty="0"/>
              <a:t>DAVID - </a:t>
            </a:r>
            <a:r>
              <a:rPr lang="en-US" altLang="es-ES" dirty="0">
                <a:hlinkClick r:id="rId5"/>
              </a:rPr>
              <a:t>http://david.abcc.ncifcrf.gov/tools.jsp</a:t>
            </a:r>
            <a:endParaRPr lang="en-US" altLang="es-ES" dirty="0"/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ES" dirty="0" err="1"/>
              <a:t>GeneMANIA</a:t>
            </a:r>
            <a:r>
              <a:rPr lang="en-US" altLang="es-ES" dirty="0"/>
              <a:t> - </a:t>
            </a:r>
            <a:r>
              <a:rPr lang="en-US" altLang="es-ES" dirty="0">
                <a:hlinkClick r:id="rId6"/>
              </a:rPr>
              <a:t>http://www.genemania.org/</a:t>
            </a:r>
            <a:endParaRPr lang="en-US" altLang="es-ES" dirty="0"/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ES" dirty="0" err="1"/>
              <a:t>WebGestalt</a:t>
            </a:r>
            <a:r>
              <a:rPr lang="en-US" altLang="es-ES" dirty="0"/>
              <a:t> - </a:t>
            </a:r>
            <a:r>
              <a:rPr lang="en-US" altLang="es-ES" dirty="0">
                <a:hlinkClick r:id="rId7"/>
              </a:rPr>
              <a:t>http://webgestalt.org/</a:t>
            </a:r>
            <a:endParaRPr lang="en-US" altLang="es-ES" dirty="0"/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ES" dirty="0" err="1"/>
              <a:t>AmiGO</a:t>
            </a:r>
            <a:r>
              <a:rPr lang="en-US" altLang="es-ES" dirty="0"/>
              <a:t> - </a:t>
            </a:r>
            <a:r>
              <a:rPr lang="en-US" altLang="es-ES" dirty="0">
                <a:hlinkClick r:id="rId8"/>
              </a:rPr>
              <a:t>http://amigo.geneontology.org/amigo</a:t>
            </a:r>
            <a:endParaRPr lang="en-US" altLang="es-ES" dirty="0"/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ES" dirty="0" err="1"/>
              <a:t>QuickGO</a:t>
            </a:r>
            <a:r>
              <a:rPr lang="en-US" altLang="es-ES" dirty="0"/>
              <a:t> - </a:t>
            </a:r>
            <a:r>
              <a:rPr lang="en-US" altLang="es-ES" dirty="0">
                <a:hlinkClick r:id="rId9"/>
              </a:rPr>
              <a:t>https://www.ebi.ac.uk/QuickGO/</a:t>
            </a:r>
            <a:r>
              <a:rPr lang="en-US" altLang="es-ES" dirty="0"/>
              <a:t> 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ES" dirty="0" err="1"/>
              <a:t>ReviGO</a:t>
            </a:r>
            <a:r>
              <a:rPr lang="en-US" altLang="es-ES" dirty="0"/>
              <a:t> - </a:t>
            </a:r>
            <a:r>
              <a:rPr lang="en-US" altLang="es-ES" dirty="0">
                <a:hlinkClick r:id="rId10"/>
              </a:rPr>
              <a:t>http://revigo.irb.hr/</a:t>
            </a:r>
            <a:endParaRPr lang="en-US" altLang="es-ES" dirty="0"/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ES" dirty="0"/>
              <a:t>GSEA - </a:t>
            </a:r>
            <a:r>
              <a:rPr lang="en-US" altLang="es-ES" dirty="0">
                <a:hlinkClick r:id="rId11"/>
              </a:rPr>
              <a:t>http://software.broadinstitute.org/gsea/index.jsp</a:t>
            </a:r>
            <a:endParaRPr lang="en-US" altLang="es-ES" dirty="0"/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ES" dirty="0" err="1"/>
              <a:t>ClueGO</a:t>
            </a:r>
            <a:r>
              <a:rPr lang="en-US" altLang="es-ES" dirty="0"/>
              <a:t> - </a:t>
            </a:r>
            <a:r>
              <a:rPr lang="en-US" altLang="es-ES" dirty="0">
                <a:hlinkClick r:id="rId12"/>
              </a:rPr>
              <a:t>http://apps.cytoscape.org/apps/cluego</a:t>
            </a:r>
            <a:endParaRPr lang="en-US" altLang="es-ES" dirty="0"/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ES" dirty="0"/>
              <a:t>PANTHER - </a:t>
            </a:r>
            <a:r>
              <a:rPr lang="en-US" altLang="es-ES" dirty="0">
                <a:hlinkClick r:id="rId13"/>
              </a:rPr>
              <a:t>http://pantherdb.org/</a:t>
            </a:r>
            <a:endParaRPr lang="en-US" altLang="es-ES" dirty="0"/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ES" dirty="0" err="1"/>
              <a:t>GOrilla</a:t>
            </a:r>
            <a:r>
              <a:rPr lang="en-US" altLang="es-ES" dirty="0"/>
              <a:t> – </a:t>
            </a:r>
            <a:r>
              <a:rPr lang="en-US" altLang="es-ES" dirty="0">
                <a:hlinkClick r:id="rId14"/>
              </a:rPr>
              <a:t>http://cbl-gorilla.cs.technion.ac.il/</a:t>
            </a:r>
            <a:endParaRPr lang="en-US" altLang="es-ES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es-ES" dirty="0"/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s-ES" dirty="0"/>
          </a:p>
        </p:txBody>
      </p:sp>
      <p:grpSp>
        <p:nvGrpSpPr>
          <p:cNvPr id="9219" name="Group 2">
            <a:extLst>
              <a:ext uri="{FF2B5EF4-FFF2-40B4-BE49-F238E27FC236}">
                <a16:creationId xmlns:a16="http://schemas.microsoft.com/office/drawing/2014/main" id="{B54DA542-90F9-44AF-8C10-FBCC082C5F43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2413" cy="895350"/>
            <a:chOff x="0" y="0"/>
            <a:chExt cx="5759" cy="564"/>
          </a:xfrm>
        </p:grpSpPr>
        <p:sp>
          <p:nvSpPr>
            <p:cNvPr id="2" name="Rectangle 3">
              <a:extLst>
                <a:ext uri="{FF2B5EF4-FFF2-40B4-BE49-F238E27FC236}">
                  <a16:creationId xmlns:a16="http://schemas.microsoft.com/office/drawing/2014/main" id="{1836B40E-C925-4A4B-8A25-F7557C28E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59" cy="564"/>
            </a:xfrm>
            <a:prstGeom prst="rect">
              <a:avLst/>
            </a:prstGeom>
            <a:gradFill rotWithShape="0">
              <a:gsLst>
                <a:gs pos="0">
                  <a:srgbClr val="990099">
                    <a:alpha val="0"/>
                  </a:srgbClr>
                </a:gs>
                <a:gs pos="50000">
                  <a:srgbClr val="990099"/>
                </a:gs>
                <a:gs pos="100000">
                  <a:srgbClr val="990099">
                    <a:alpha val="0"/>
                  </a:srgbClr>
                </a:gs>
              </a:gsLst>
              <a:lin ang="5400000" scaled="1"/>
            </a:gradFill>
            <a:ln w="9525" cap="flat">
              <a:noFill/>
              <a:round/>
              <a:headEnd/>
              <a:tailEnd/>
            </a:ln>
            <a:effectLst/>
          </p:spPr>
          <p:txBody>
            <a:bodyPr wrap="none" lIns="90000" tIns="69695" rIns="90000" bIns="45000" anchor="ctr"/>
            <a:lstStyle/>
            <a:p>
              <a:pPr algn="ctr">
                <a:buFont typeface="Times New Roman" pitchFamily="16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/>
              </a:pPr>
              <a:r>
                <a:rPr lang="en-US" sz="2800" b="1" dirty="0">
                  <a:solidFill>
                    <a:srgbClr val="FFFFFF"/>
                  </a:solidFill>
                  <a:latin typeface="Arial" charset="0"/>
                  <a:cs typeface="+mn-cs"/>
                </a:rPr>
                <a:t>	Resources for functional analysis</a:t>
              </a:r>
            </a:p>
          </p:txBody>
        </p:sp>
        <p:pic>
          <p:nvPicPr>
            <p:cNvPr id="9223" name="Picture 4">
              <a:extLst>
                <a:ext uri="{FF2B5EF4-FFF2-40B4-BE49-F238E27FC236}">
                  <a16:creationId xmlns:a16="http://schemas.microsoft.com/office/drawing/2014/main" id="{5549BD88-AA22-4F58-9837-D11BE55881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83" r="59045" b="35999"/>
            <a:stretch>
              <a:fillRect/>
            </a:stretch>
          </p:blipFill>
          <p:spPr bwMode="auto">
            <a:xfrm>
              <a:off x="532" y="23"/>
              <a:ext cx="554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9224" name="Picture 5">
              <a:extLst>
                <a:ext uri="{FF2B5EF4-FFF2-40B4-BE49-F238E27FC236}">
                  <a16:creationId xmlns:a16="http://schemas.microsoft.com/office/drawing/2014/main" id="{A520A6A8-A4EF-4173-845C-241657C07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87" t="38383" r="6165" b="39711"/>
            <a:stretch>
              <a:fillRect/>
            </a:stretch>
          </p:blipFill>
          <p:spPr bwMode="auto">
            <a:xfrm>
              <a:off x="542" y="315"/>
              <a:ext cx="545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9225" name="Picture 6">
              <a:extLst>
                <a:ext uri="{FF2B5EF4-FFF2-40B4-BE49-F238E27FC236}">
                  <a16:creationId xmlns:a16="http://schemas.microsoft.com/office/drawing/2014/main" id="{43D34A8E-3408-49DC-92F8-91BC6E4BD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lum brigh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0" r="5270" b="12711"/>
            <a:stretch>
              <a:fillRect/>
            </a:stretch>
          </p:blipFill>
          <p:spPr bwMode="auto">
            <a:xfrm>
              <a:off x="0" y="23"/>
              <a:ext cx="554" cy="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>
            <a:extLst>
              <a:ext uri="{FF2B5EF4-FFF2-40B4-BE49-F238E27FC236}">
                <a16:creationId xmlns:a16="http://schemas.microsoft.com/office/drawing/2014/main" id="{05AC3E77-3B68-45A5-8A20-AF2776B1B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23" t="11664" r="10921" b="13531"/>
          <a:stretch>
            <a:fillRect/>
          </a:stretch>
        </p:blipFill>
        <p:spPr bwMode="auto">
          <a:xfrm>
            <a:off x="582613" y="981075"/>
            <a:ext cx="6183312" cy="540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2">
            <a:extLst>
              <a:ext uri="{FF2B5EF4-FFF2-40B4-BE49-F238E27FC236}">
                <a16:creationId xmlns:a16="http://schemas.microsoft.com/office/drawing/2014/main" id="{FA26ABCF-2172-41BC-8D35-70A88B328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4. Enrichment analysis of selected genes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4276" name="3 Rectángulo">
            <a:extLst>
              <a:ext uri="{FF2B5EF4-FFF2-40B4-BE49-F238E27FC236}">
                <a16:creationId xmlns:a16="http://schemas.microsoft.com/office/drawing/2014/main" id="{1138288E-19EC-4E20-A002-99A37BE4C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5075" y="1125538"/>
            <a:ext cx="12636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altLang="es-ES" b="1">
                <a:solidFill>
                  <a:srgbClr val="CE02CE"/>
                </a:solidFill>
              </a:rPr>
              <a:t>g:Profiler</a:t>
            </a:r>
            <a:r>
              <a:rPr lang="en-US" altLang="en-US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endParaRPr lang="en-US" altLang="es-ES"/>
          </a:p>
        </p:txBody>
      </p:sp>
      <p:sp>
        <p:nvSpPr>
          <p:cNvPr id="54277" name="6 Rectángulo">
            <a:extLst>
              <a:ext uri="{FF2B5EF4-FFF2-40B4-BE49-F238E27FC236}">
                <a16:creationId xmlns:a16="http://schemas.microsoft.com/office/drawing/2014/main" id="{F1FF73B1-6F58-4B36-8B89-53599CB5A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981075"/>
            <a:ext cx="1795463" cy="287338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altLang="es-ES"/>
          </a:p>
        </p:txBody>
      </p:sp>
      <p:sp>
        <p:nvSpPr>
          <p:cNvPr id="54278" name="7 Rectángulo">
            <a:extLst>
              <a:ext uri="{FF2B5EF4-FFF2-40B4-BE49-F238E27FC236}">
                <a16:creationId xmlns:a16="http://schemas.microsoft.com/office/drawing/2014/main" id="{B0C5B4C5-AB52-4F7E-85F8-23EED5B3E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0" y="2133600"/>
            <a:ext cx="1263650" cy="215900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altLang="es-ES"/>
          </a:p>
        </p:txBody>
      </p:sp>
      <p:sp>
        <p:nvSpPr>
          <p:cNvPr id="54279" name="8 Rectángulo">
            <a:extLst>
              <a:ext uri="{FF2B5EF4-FFF2-40B4-BE49-F238E27FC236}">
                <a16:creationId xmlns:a16="http://schemas.microsoft.com/office/drawing/2014/main" id="{398AEDDE-73E8-4954-B54F-EA951E279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2205038"/>
            <a:ext cx="463550" cy="144462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altLang="es-E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56014D06-92EE-4D84-BFDA-EF623446D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4. Enrichment analysis of selected genes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5299" name="2 Rectángulo">
            <a:extLst>
              <a:ext uri="{FF2B5EF4-FFF2-40B4-BE49-F238E27FC236}">
                <a16:creationId xmlns:a16="http://schemas.microsoft.com/office/drawing/2014/main" id="{37E3C9D8-D497-40A7-A0CB-6F2394487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5075" y="1125538"/>
            <a:ext cx="9540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altLang="es-ES" b="1">
                <a:solidFill>
                  <a:srgbClr val="CE02CE"/>
                </a:solidFill>
              </a:rPr>
              <a:t>GOrilla</a:t>
            </a:r>
            <a:endParaRPr lang="en-US" altLang="es-ES"/>
          </a:p>
        </p:txBody>
      </p:sp>
      <p:sp>
        <p:nvSpPr>
          <p:cNvPr id="55300" name="3 Rectángulo">
            <a:extLst>
              <a:ext uri="{FF2B5EF4-FFF2-40B4-BE49-F238E27FC236}">
                <a16:creationId xmlns:a16="http://schemas.microsoft.com/office/drawing/2014/main" id="{AC06E679-3350-4FFA-9901-E22C51E73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0" y="1484313"/>
            <a:ext cx="35179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s-ES">
                <a:hlinkClick r:id="rId2"/>
              </a:rPr>
              <a:t>http://cbl-gorilla.cs.technion.ac.il/</a:t>
            </a:r>
            <a:endParaRPr lang="en-US" altLang="es-ES"/>
          </a:p>
        </p:txBody>
      </p:sp>
      <p:sp>
        <p:nvSpPr>
          <p:cNvPr id="55301" name="4 CuadroTexto">
            <a:extLst>
              <a:ext uri="{FF2B5EF4-FFF2-40B4-BE49-F238E27FC236}">
                <a16:creationId xmlns:a16="http://schemas.microsoft.com/office/drawing/2014/main" id="{E76972E7-884F-4E8F-8DD4-0BB45BF6E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1150" y="2276475"/>
            <a:ext cx="5456238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altLang="es-ES"/>
              <a:t> Direct visualization of enriched terms in hierarchy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altLang="es-ES"/>
              <a:t> Needs to specify the universe</a:t>
            </a:r>
          </a:p>
          <a:p>
            <a:pPr>
              <a:lnSpc>
                <a:spcPct val="150000"/>
              </a:lnSpc>
              <a:buFont typeface="Webdings" panose="05030102010509060703" pitchFamily="18" charset="2"/>
              <a:buChar char="r"/>
            </a:pPr>
            <a:r>
              <a:rPr lang="es-ES" altLang="es-ES"/>
              <a:t> Only for GO</a:t>
            </a:r>
          </a:p>
          <a:p>
            <a:pPr>
              <a:lnSpc>
                <a:spcPct val="150000"/>
              </a:lnSpc>
              <a:buFont typeface="Webdings" panose="05030102010509060703" pitchFamily="18" charset="2"/>
              <a:buChar char="r"/>
            </a:pPr>
            <a:r>
              <a:rPr lang="es-ES" altLang="es-ES"/>
              <a:t> Gene/Protein names as input</a:t>
            </a:r>
            <a:endParaRPr lang="en-US" altLang="es-E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3 Rectángulo">
            <a:extLst>
              <a:ext uri="{FF2B5EF4-FFF2-40B4-BE49-F238E27FC236}">
                <a16:creationId xmlns:a16="http://schemas.microsoft.com/office/drawing/2014/main" id="{83D8E792-4256-4E12-9BC1-B9B594532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7775" y="981075"/>
            <a:ext cx="9540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altLang="es-ES" b="1">
                <a:solidFill>
                  <a:srgbClr val="CE02CE"/>
                </a:solidFill>
              </a:rPr>
              <a:t>GOrilla</a:t>
            </a:r>
            <a:endParaRPr lang="en-US" altLang="es-ES"/>
          </a:p>
        </p:txBody>
      </p:sp>
      <p:sp>
        <p:nvSpPr>
          <p:cNvPr id="56323" name="4 Rectángulo">
            <a:extLst>
              <a:ext uri="{FF2B5EF4-FFF2-40B4-BE49-F238E27FC236}">
                <a16:creationId xmlns:a16="http://schemas.microsoft.com/office/drawing/2014/main" id="{70BC7521-42E4-4F76-9B40-35911B442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150" y="1341438"/>
            <a:ext cx="315118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s-ES" sz="1600">
                <a:hlinkClick r:id="rId2"/>
              </a:rPr>
              <a:t>http://cbl-gorilla.cs.technion.ac.il/</a:t>
            </a:r>
            <a:endParaRPr lang="en-US" altLang="es-ES" sz="1600"/>
          </a:p>
        </p:txBody>
      </p:sp>
      <p:grpSp>
        <p:nvGrpSpPr>
          <p:cNvPr id="56324" name="10 Grupo">
            <a:extLst>
              <a:ext uri="{FF2B5EF4-FFF2-40B4-BE49-F238E27FC236}">
                <a16:creationId xmlns:a16="http://schemas.microsoft.com/office/drawing/2014/main" id="{1A5A6EFC-CD99-4307-B3BC-68588FAE4C13}"/>
              </a:ext>
            </a:extLst>
          </p:cNvPr>
          <p:cNvGrpSpPr>
            <a:grpSpLocks/>
          </p:cNvGrpSpPr>
          <p:nvPr/>
        </p:nvGrpSpPr>
        <p:grpSpPr bwMode="auto">
          <a:xfrm>
            <a:off x="3376613" y="823913"/>
            <a:ext cx="5767387" cy="5629275"/>
            <a:chOff x="3656856" y="824336"/>
            <a:chExt cx="6249145" cy="5628999"/>
          </a:xfrm>
        </p:grpSpPr>
        <p:pic>
          <p:nvPicPr>
            <p:cNvPr id="56327" name="Picture 2">
              <a:extLst>
                <a:ext uri="{FF2B5EF4-FFF2-40B4-BE49-F238E27FC236}">
                  <a16:creationId xmlns:a16="http://schemas.microsoft.com/office/drawing/2014/main" id="{456BABB1-D7F2-4AAF-818C-7F1785678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19" t="11002" r="22923" b="10883"/>
            <a:stretch>
              <a:fillRect/>
            </a:stretch>
          </p:blipFill>
          <p:spPr bwMode="auto">
            <a:xfrm>
              <a:off x="3656856" y="824336"/>
              <a:ext cx="6249143" cy="5628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28" name="5 CuadroTexto">
              <a:extLst>
                <a:ext uri="{FF2B5EF4-FFF2-40B4-BE49-F238E27FC236}">
                  <a16:creationId xmlns:a16="http://schemas.microsoft.com/office/drawing/2014/main" id="{D125F985-278F-45C4-9B8D-E90E98AF57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1232" y="2492896"/>
              <a:ext cx="1077160" cy="321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s-ES" sz="1600">
                  <a:solidFill>
                    <a:srgbClr val="FF0000"/>
                  </a:solidFill>
                </a:rPr>
                <a:t>Gene list</a:t>
              </a:r>
              <a:endParaRPr lang="en-US" altLang="es-ES" sz="1600">
                <a:solidFill>
                  <a:srgbClr val="FF0000"/>
                </a:solidFill>
              </a:endParaRPr>
            </a:p>
          </p:txBody>
        </p:sp>
        <p:sp>
          <p:nvSpPr>
            <p:cNvPr id="56329" name="6 CuadroTexto">
              <a:extLst>
                <a:ext uri="{FF2B5EF4-FFF2-40B4-BE49-F238E27FC236}">
                  <a16:creationId xmlns:a16="http://schemas.microsoft.com/office/drawing/2014/main" id="{031C20F9-8A24-420E-BC1E-1DDEE43EDF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1233" y="3645024"/>
              <a:ext cx="2864768" cy="779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s-ES" altLang="es-ES" sz="1600">
                  <a:solidFill>
                    <a:srgbClr val="FF0000"/>
                  </a:solidFill>
                </a:rPr>
                <a:t>Universe </a:t>
              </a:r>
              <a:r>
                <a:rPr lang="es-ES" altLang="es-ES" sz="1600"/>
                <a:t>(take it from file </a:t>
              </a:r>
              <a:r>
                <a:rPr lang="es-ES" altLang="es-ES" sz="1600" i="1"/>
                <a:t>topTab_GSE7586_annot.csv</a:t>
              </a:r>
              <a:r>
                <a:rPr lang="es-ES" altLang="es-ES" sz="1600"/>
                <a:t>)</a:t>
              </a:r>
              <a:endParaRPr lang="en-US" altLang="es-ES" sz="1600"/>
            </a:p>
          </p:txBody>
        </p:sp>
        <p:cxnSp>
          <p:nvCxnSpPr>
            <p:cNvPr id="56330" name="8 Conector recto de flecha">
              <a:extLst>
                <a:ext uri="{FF2B5EF4-FFF2-40B4-BE49-F238E27FC236}">
                  <a16:creationId xmlns:a16="http://schemas.microsoft.com/office/drawing/2014/main" id="{EC469173-9DCC-4342-B3A2-F98EFFE3FB50}"/>
                </a:ext>
              </a:extLst>
            </p:cNvPr>
            <p:cNvCxnSpPr>
              <a:cxnSpLocks noChangeShapeType="1"/>
              <a:stCxn id="56329" idx="1"/>
            </p:cNvCxnSpPr>
            <p:nvPr/>
          </p:nvCxnSpPr>
          <p:spPr bwMode="auto">
            <a:xfrm flipH="1" flipV="1">
              <a:off x="5673080" y="3933056"/>
              <a:ext cx="1368153" cy="101575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331" name="9 Conector recto de flecha">
              <a:extLst>
                <a:ext uri="{FF2B5EF4-FFF2-40B4-BE49-F238E27FC236}">
                  <a16:creationId xmlns:a16="http://schemas.microsoft.com/office/drawing/2014/main" id="{174F2F0C-9AEB-481D-A171-C80F8FF0DD5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5673080" y="2636912"/>
              <a:ext cx="1368153" cy="4356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6325" name="11 Rectángulo">
            <a:extLst>
              <a:ext uri="{FF2B5EF4-FFF2-40B4-BE49-F238E27FC236}">
                <a16:creationId xmlns:a16="http://schemas.microsoft.com/office/drawing/2014/main" id="{6C501D0A-22C7-4C9A-809E-F91EB4CBA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613" y="1196975"/>
            <a:ext cx="1062037" cy="287338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altLang="es-ES"/>
          </a:p>
        </p:txBody>
      </p:sp>
      <p:sp>
        <p:nvSpPr>
          <p:cNvPr id="56326" name="Rectangle 2">
            <a:extLst>
              <a:ext uri="{FF2B5EF4-FFF2-40B4-BE49-F238E27FC236}">
                <a16:creationId xmlns:a16="http://schemas.microsoft.com/office/drawing/2014/main" id="{CD8EFAFB-89B5-4AB6-A9D0-B5191AFE8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4. Enrichment analysis of selected genes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>
            <a:extLst>
              <a:ext uri="{FF2B5EF4-FFF2-40B4-BE49-F238E27FC236}">
                <a16:creationId xmlns:a16="http://schemas.microsoft.com/office/drawing/2014/main" id="{68149357-6D2E-4432-A7DE-442D70AFC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8" t="6367" b="8897"/>
          <a:stretch>
            <a:fillRect/>
          </a:stretch>
        </p:blipFill>
        <p:spPr bwMode="auto">
          <a:xfrm>
            <a:off x="0" y="692150"/>
            <a:ext cx="9137650" cy="56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07D6ACFF-3AC1-4015-A418-8E2C8D93D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6. Reactome Pathway Enrichment analysis of selected genes </a:t>
            </a:r>
          </a:p>
        </p:txBody>
      </p:sp>
      <p:sp>
        <p:nvSpPr>
          <p:cNvPr id="58371" name="3 CuadroTexto">
            <a:extLst>
              <a:ext uri="{FF2B5EF4-FFF2-40B4-BE49-F238E27FC236}">
                <a16:creationId xmlns:a16="http://schemas.microsoft.com/office/drawing/2014/main" id="{0C479888-E548-4180-B442-413A3A545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1412875"/>
            <a:ext cx="9142413" cy="258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" altLang="es-ES" b="1"/>
              <a:t>Try with your dataset (list of genes): </a:t>
            </a:r>
            <a:r>
              <a:rPr lang="es-ES" altLang="es-ES" b="1" i="1"/>
              <a:t>selected_logFC_reactome.csv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altLang="es-ES"/>
              <a:t>What pathways are enriched below FDR &lt; 0.05?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altLang="es-ES"/>
              <a:t>Which has the major number of matching entities? What is its hierarchy?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altLang="es-ES"/>
              <a:t>Explore “Diseases” section: are there similar pathways found in other infections?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altLang="es-ES"/>
              <a:t>…?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es-E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>
            <a:extLst>
              <a:ext uri="{FF2B5EF4-FFF2-40B4-BE49-F238E27FC236}">
                <a16:creationId xmlns:a16="http://schemas.microsoft.com/office/drawing/2014/main" id="{DB205322-00B0-4581-82CD-49DE45B08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1209675"/>
            <a:ext cx="648970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Rectangle 2">
            <a:extLst>
              <a:ext uri="{FF2B5EF4-FFF2-40B4-BE49-F238E27FC236}">
                <a16:creationId xmlns:a16="http://schemas.microsoft.com/office/drawing/2014/main" id="{5656AC79-406B-4AB0-875A-B28267C97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5. Introduction to Reactome and Pathway visualization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9396" name="3 CuadroTexto">
            <a:extLst>
              <a:ext uri="{FF2B5EF4-FFF2-40B4-BE49-F238E27FC236}">
                <a16:creationId xmlns:a16="http://schemas.microsoft.com/office/drawing/2014/main" id="{9AC2F04E-9B20-4F73-ADAA-3CA8BFD31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650" y="1916113"/>
            <a:ext cx="2857500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s-ES" altLang="es-ES"/>
              <a:t>Familiarize with Reactome using example data</a:t>
            </a:r>
            <a:endParaRPr lang="en-US" altLang="es-E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>
            <a:extLst>
              <a:ext uri="{FF2B5EF4-FFF2-40B4-BE49-F238E27FC236}">
                <a16:creationId xmlns:a16="http://schemas.microsoft.com/office/drawing/2014/main" id="{5CA98083-909F-4BBE-8550-9D1750D27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63" y="1119188"/>
            <a:ext cx="6111875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2">
            <a:extLst>
              <a:ext uri="{FF2B5EF4-FFF2-40B4-BE49-F238E27FC236}">
                <a16:creationId xmlns:a16="http://schemas.microsoft.com/office/drawing/2014/main" id="{1126DAFD-9C5B-4BD5-8309-37D777AAF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5. Introduction to Reactome and Pathway visualization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>
            <a:extLst>
              <a:ext uri="{FF2B5EF4-FFF2-40B4-BE49-F238E27FC236}">
                <a16:creationId xmlns:a16="http://schemas.microsoft.com/office/drawing/2014/main" id="{D493D5CA-5DB3-4DC9-81BF-E3DD97EA5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1085850"/>
            <a:ext cx="5610225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Rectangle 2">
            <a:extLst>
              <a:ext uri="{FF2B5EF4-FFF2-40B4-BE49-F238E27FC236}">
                <a16:creationId xmlns:a16="http://schemas.microsoft.com/office/drawing/2014/main" id="{0CFBC643-7456-46F2-99A2-51F52087F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536575"/>
            <a:ext cx="73104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/>
            <a:r>
              <a:rPr lang="en-US" altLang="en-US" sz="2300" b="1">
                <a:solidFill>
                  <a:srgbClr val="7D468C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5. Introduction to Reactome and Pathway visualization</a:t>
            </a:r>
            <a:endParaRPr lang="en-US" altLang="en-US" sz="2300" b="1">
              <a:solidFill>
                <a:srgbClr val="CE02CE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6" name="Group 1">
            <a:extLst>
              <a:ext uri="{FF2B5EF4-FFF2-40B4-BE49-F238E27FC236}">
                <a16:creationId xmlns:a16="http://schemas.microsoft.com/office/drawing/2014/main" id="{09F856ED-1F93-489F-95F0-69C6E3E8958D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2413" cy="895350"/>
            <a:chOff x="0" y="0"/>
            <a:chExt cx="5759" cy="564"/>
          </a:xfrm>
        </p:grpSpPr>
        <p:sp>
          <p:nvSpPr>
            <p:cNvPr id="6146" name="Rectangle 2">
              <a:extLst>
                <a:ext uri="{FF2B5EF4-FFF2-40B4-BE49-F238E27FC236}">
                  <a16:creationId xmlns:a16="http://schemas.microsoft.com/office/drawing/2014/main" id="{5EE2562D-37E1-4335-AB35-15E9B736A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59" cy="564"/>
            </a:xfrm>
            <a:prstGeom prst="rect">
              <a:avLst/>
            </a:prstGeom>
            <a:gradFill rotWithShape="0">
              <a:gsLst>
                <a:gs pos="0">
                  <a:srgbClr val="990099">
                    <a:alpha val="0"/>
                  </a:srgbClr>
                </a:gs>
                <a:gs pos="50000">
                  <a:srgbClr val="990099"/>
                </a:gs>
                <a:gs pos="100000">
                  <a:srgbClr val="990099">
                    <a:alpha val="0"/>
                  </a:srgbClr>
                </a:gs>
              </a:gsLst>
              <a:lin ang="5400000" scaled="1"/>
            </a:gradFill>
            <a:ln w="9525" cap="flat">
              <a:noFill/>
              <a:round/>
              <a:headEnd/>
              <a:tailEnd/>
            </a:ln>
            <a:effectLst/>
          </p:spPr>
          <p:txBody>
            <a:bodyPr wrap="none" lIns="90000" tIns="66168" rIns="90000" bIns="45000" anchor="ctr"/>
            <a:lstStyle/>
            <a:p>
              <a:pPr algn="ctr">
                <a:buFont typeface="Times New Roman" pitchFamily="16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/>
              </a:pPr>
              <a:endParaRPr lang="en-US" sz="2400" dirty="0">
                <a:solidFill>
                  <a:srgbClr val="FFFFFF"/>
                </a:solidFill>
                <a:latin typeface="Arial" charset="0"/>
                <a:cs typeface="+mn-cs"/>
              </a:endParaRPr>
            </a:p>
          </p:txBody>
        </p:sp>
        <p:pic>
          <p:nvPicPr>
            <p:cNvPr id="62472" name="Picture 3">
              <a:extLst>
                <a:ext uri="{FF2B5EF4-FFF2-40B4-BE49-F238E27FC236}">
                  <a16:creationId xmlns:a16="http://schemas.microsoft.com/office/drawing/2014/main" id="{676E0171-BAF4-42E8-A77F-B4A906C79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83" r="59045" b="35999"/>
            <a:stretch>
              <a:fillRect/>
            </a:stretch>
          </p:blipFill>
          <p:spPr bwMode="auto">
            <a:xfrm>
              <a:off x="532" y="23"/>
              <a:ext cx="554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62473" name="Picture 4">
              <a:extLst>
                <a:ext uri="{FF2B5EF4-FFF2-40B4-BE49-F238E27FC236}">
                  <a16:creationId xmlns:a16="http://schemas.microsoft.com/office/drawing/2014/main" id="{42630F7E-4229-4A57-A8AD-3D73613B38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87" t="38383" r="6165" b="39711"/>
            <a:stretch>
              <a:fillRect/>
            </a:stretch>
          </p:blipFill>
          <p:spPr bwMode="auto">
            <a:xfrm>
              <a:off x="542" y="315"/>
              <a:ext cx="545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62474" name="Picture 5">
              <a:extLst>
                <a:ext uri="{FF2B5EF4-FFF2-40B4-BE49-F238E27FC236}">
                  <a16:creationId xmlns:a16="http://schemas.microsoft.com/office/drawing/2014/main" id="{11DA9971-D7CA-4BC5-B78D-E2328B07B1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0" r="5270" b="12711"/>
            <a:stretch>
              <a:fillRect/>
            </a:stretch>
          </p:blipFill>
          <p:spPr bwMode="auto">
            <a:xfrm>
              <a:off x="0" y="23"/>
              <a:ext cx="554" cy="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sp>
        <p:nvSpPr>
          <p:cNvPr id="62467" name="Text Box 6">
            <a:extLst>
              <a:ext uri="{FF2B5EF4-FFF2-40B4-BE49-F238E27FC236}">
                <a16:creationId xmlns:a16="http://schemas.microsoft.com/office/drawing/2014/main" id="{408034B5-426B-4915-A51A-3A803104B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2636838"/>
            <a:ext cx="5211763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80280" rIns="90000" bIns="45000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/>
            <a:r>
              <a:rPr lang="en-US" altLang="es-ES" sz="3200" b="1">
                <a:solidFill>
                  <a:srgbClr val="000000"/>
                </a:solidFill>
              </a:rPr>
              <a:t>Visualization and downstream analysis</a:t>
            </a:r>
          </a:p>
        </p:txBody>
      </p:sp>
      <p:sp>
        <p:nvSpPr>
          <p:cNvPr id="62468" name="7 CuadroTexto">
            <a:extLst>
              <a:ext uri="{FF2B5EF4-FFF2-40B4-BE49-F238E27FC236}">
                <a16:creationId xmlns:a16="http://schemas.microsoft.com/office/drawing/2014/main" id="{98FBC3AB-B2CD-4B44-8623-2F912343E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4652963"/>
            <a:ext cx="1916112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ca-ES" altLang="es-ES"/>
              <a:t>REVIGO</a:t>
            </a:r>
          </a:p>
          <a:p>
            <a:r>
              <a:rPr lang="ca-ES" altLang="es-ES"/>
              <a:t>EnrichmentMaps</a:t>
            </a:r>
          </a:p>
          <a:p>
            <a:r>
              <a:rPr lang="ca-ES" altLang="es-ES"/>
              <a:t>Pathview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1 Rectángulo">
            <a:extLst>
              <a:ext uri="{FF2B5EF4-FFF2-40B4-BE49-F238E27FC236}">
                <a16:creationId xmlns:a16="http://schemas.microsoft.com/office/drawing/2014/main" id="{50DA49E7-DAAC-4CB2-9D4E-0C2E53388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2513"/>
            <a:ext cx="889317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s-ES">
                <a:hlinkClick r:id="rId2"/>
              </a:rPr>
              <a:t>REVIGO</a:t>
            </a:r>
            <a:r>
              <a:rPr lang="en-US" altLang="es-ES"/>
              <a:t> is a web-based tool that can take our list of GO terms, collapse redundant terms by semantic similarity, and summarize them graphically.</a:t>
            </a:r>
          </a:p>
          <a:p>
            <a:endParaRPr lang="en-US" altLang="es-ES"/>
          </a:p>
          <a:p>
            <a:r>
              <a:rPr lang="en-US" altLang="es-ES"/>
              <a:t>Visualization of pathways of interest</a:t>
            </a:r>
          </a:p>
          <a:p>
            <a:endParaRPr lang="en-US" altLang="es-ES"/>
          </a:p>
          <a:p>
            <a:r>
              <a:rPr lang="en-US" altLang="es-ES"/>
              <a:t>EnrichmentMaps</a:t>
            </a:r>
            <a:endParaRPr lang="ca-ES" altLang="es-E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">
            <a:extLst>
              <a:ext uri="{FF2B5EF4-FFF2-40B4-BE49-F238E27FC236}">
                <a16:creationId xmlns:a16="http://schemas.microsoft.com/office/drawing/2014/main" id="{DDE21360-781C-4D91-AFE0-E7971B2BE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881063"/>
            <a:ext cx="9144000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62640" rIns="90000" bIns="45000"/>
          <a:lstStyle>
            <a:lvl1pPr eaLnBrk="0"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marL="958850" indent="-215900" eaLnBrk="0"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>
              <a:lnSpc>
                <a:spcPct val="100000"/>
              </a:lnSpc>
              <a:spcAft>
                <a:spcPts val="600"/>
              </a:spcAft>
            </a:pPr>
            <a:r>
              <a:rPr lang="en-US" altLang="es-ES" sz="2200" b="1" dirty="0"/>
              <a:t>R packages</a:t>
            </a:r>
          </a:p>
          <a:p>
            <a:pPr marL="285750" indent="-285750" eaLnBrk="1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ES" dirty="0" err="1"/>
              <a:t>clusterProfiler</a:t>
            </a:r>
            <a:r>
              <a:rPr lang="en-US" altLang="es-ES" dirty="0"/>
              <a:t> - </a:t>
            </a:r>
            <a:r>
              <a:rPr lang="en-US" altLang="es-ES" dirty="0">
                <a:hlinkClick r:id="rId3"/>
              </a:rPr>
              <a:t>http://bioconductor.org/packages/release/bioc/html/clusterProfiler.html</a:t>
            </a:r>
            <a:endParaRPr lang="en-US" altLang="es-ES" dirty="0"/>
          </a:p>
          <a:p>
            <a:pPr marL="285750" indent="-285750" eaLnBrk="1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ES" dirty="0"/>
              <a:t>GAGE/</a:t>
            </a:r>
            <a:r>
              <a:rPr lang="en-US" altLang="es-ES" dirty="0" err="1"/>
              <a:t>Pathview</a:t>
            </a:r>
            <a:r>
              <a:rPr lang="en-US" altLang="es-ES" dirty="0"/>
              <a:t> - </a:t>
            </a:r>
            <a:r>
              <a:rPr lang="en-US" altLang="es-ES" dirty="0">
                <a:hlinkClick r:id="rId4"/>
              </a:rPr>
              <a:t>http://www.bioconductor.org/packages/release/bioc/html/gage.html</a:t>
            </a:r>
            <a:endParaRPr lang="en-US" altLang="es-ES" dirty="0"/>
          </a:p>
          <a:p>
            <a:pPr marL="285750" indent="-285750" eaLnBrk="1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ES" dirty="0"/>
              <a:t>SPIA - </a:t>
            </a:r>
            <a:r>
              <a:rPr lang="en-US" altLang="es-ES" dirty="0">
                <a:hlinkClick r:id="rId5"/>
              </a:rPr>
              <a:t>https://www.bioconductor.org/packages/release/bioc/html/SPIA.html</a:t>
            </a:r>
            <a:endParaRPr lang="en-US" altLang="es-ES" dirty="0"/>
          </a:p>
          <a:p>
            <a:pPr marL="285750" indent="-285750" eaLnBrk="1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ES" dirty="0"/>
              <a:t>WGCNA </a:t>
            </a:r>
            <a:r>
              <a:rPr lang="en-US" altLang="es-ES" sz="1600" dirty="0"/>
              <a:t>- </a:t>
            </a:r>
            <a:r>
              <a:rPr lang="en-US" altLang="es-ES" sz="1600" dirty="0">
                <a:hlinkClick r:id="rId6"/>
              </a:rPr>
              <a:t>https://horvath.genetics.ucla.edu/html/CoexpressionNetwork/Rpackages/WGCNA/</a:t>
            </a:r>
            <a:endParaRPr lang="en-US" altLang="es-ES" dirty="0"/>
          </a:p>
          <a:p>
            <a:pPr eaLnBrk="1">
              <a:lnSpc>
                <a:spcPct val="100000"/>
              </a:lnSpc>
              <a:spcAft>
                <a:spcPts val="600"/>
              </a:spcAft>
            </a:pPr>
            <a:endParaRPr lang="en-US" altLang="es-ES" dirty="0"/>
          </a:p>
          <a:p>
            <a:pPr eaLnBrk="1">
              <a:lnSpc>
                <a:spcPct val="100000"/>
              </a:lnSpc>
              <a:spcAft>
                <a:spcPts val="600"/>
              </a:spcAft>
            </a:pPr>
            <a:endParaRPr lang="en-US" altLang="es-ES" dirty="0"/>
          </a:p>
          <a:p>
            <a:pPr lvl="1" eaLnBrk="1" hangingPunct="1">
              <a:lnSpc>
                <a:spcPct val="100000"/>
              </a:lnSpc>
              <a:spcAft>
                <a:spcPts val="1200"/>
              </a:spcAft>
              <a:buSzPct val="55000"/>
              <a:buFont typeface="Arial" panose="020B0604020202020204" pitchFamily="34" charset="0"/>
              <a:buChar char="−"/>
            </a:pPr>
            <a:endParaRPr lang="en-US" altLang="es-ES" sz="1600" dirty="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  <a:spcAft>
                <a:spcPts val="1200"/>
              </a:spcAft>
              <a:buSzPct val="55000"/>
            </a:pPr>
            <a:endParaRPr lang="en-US" altLang="es-ES" sz="1600" dirty="0">
              <a:solidFill>
                <a:srgbClr val="000000"/>
              </a:solidFill>
            </a:endParaRPr>
          </a:p>
        </p:txBody>
      </p:sp>
      <p:grpSp>
        <p:nvGrpSpPr>
          <p:cNvPr id="10243" name="Group 2">
            <a:extLst>
              <a:ext uri="{FF2B5EF4-FFF2-40B4-BE49-F238E27FC236}">
                <a16:creationId xmlns:a16="http://schemas.microsoft.com/office/drawing/2014/main" id="{B572F1E0-DC88-4B71-82AA-D75C3C158957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2413" cy="895350"/>
            <a:chOff x="0" y="0"/>
            <a:chExt cx="5759" cy="564"/>
          </a:xfrm>
        </p:grpSpPr>
        <p:sp>
          <p:nvSpPr>
            <p:cNvPr id="2" name="Rectangle 3">
              <a:extLst>
                <a:ext uri="{FF2B5EF4-FFF2-40B4-BE49-F238E27FC236}">
                  <a16:creationId xmlns:a16="http://schemas.microsoft.com/office/drawing/2014/main" id="{B270632A-4521-4755-8E37-D12FDAA4D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59" cy="564"/>
            </a:xfrm>
            <a:prstGeom prst="rect">
              <a:avLst/>
            </a:prstGeom>
            <a:gradFill rotWithShape="0">
              <a:gsLst>
                <a:gs pos="0">
                  <a:srgbClr val="990099">
                    <a:alpha val="0"/>
                  </a:srgbClr>
                </a:gs>
                <a:gs pos="50000">
                  <a:srgbClr val="990099"/>
                </a:gs>
                <a:gs pos="100000">
                  <a:srgbClr val="990099">
                    <a:alpha val="0"/>
                  </a:srgbClr>
                </a:gs>
              </a:gsLst>
              <a:lin ang="5400000" scaled="1"/>
            </a:gradFill>
            <a:ln w="9525" cap="flat">
              <a:noFill/>
              <a:round/>
              <a:headEnd/>
              <a:tailEnd/>
            </a:ln>
            <a:effectLst/>
          </p:spPr>
          <p:txBody>
            <a:bodyPr wrap="none" lIns="90000" tIns="69695" rIns="90000" bIns="45000" anchor="ctr"/>
            <a:lstStyle/>
            <a:p>
              <a:pPr algn="ctr">
                <a:buFont typeface="Times New Roman" pitchFamily="16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/>
              </a:pPr>
              <a:r>
                <a:rPr lang="en-US" sz="2800" b="1" dirty="0">
                  <a:solidFill>
                    <a:srgbClr val="FFFFFF"/>
                  </a:solidFill>
                  <a:latin typeface="Arial" charset="0"/>
                  <a:cs typeface="+mn-cs"/>
                </a:rPr>
                <a:t>	Resources for functional analysis</a:t>
              </a:r>
            </a:p>
          </p:txBody>
        </p:sp>
        <p:pic>
          <p:nvPicPr>
            <p:cNvPr id="10249" name="Picture 4">
              <a:extLst>
                <a:ext uri="{FF2B5EF4-FFF2-40B4-BE49-F238E27FC236}">
                  <a16:creationId xmlns:a16="http://schemas.microsoft.com/office/drawing/2014/main" id="{B8A1D839-437A-447E-8120-D3016B382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83" r="59045" b="35999"/>
            <a:stretch>
              <a:fillRect/>
            </a:stretch>
          </p:blipFill>
          <p:spPr bwMode="auto">
            <a:xfrm>
              <a:off x="532" y="23"/>
              <a:ext cx="554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0250" name="Picture 5">
              <a:extLst>
                <a:ext uri="{FF2B5EF4-FFF2-40B4-BE49-F238E27FC236}">
                  <a16:creationId xmlns:a16="http://schemas.microsoft.com/office/drawing/2014/main" id="{5DF64EA3-B626-4441-B7F4-CBFE4AD7A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87" t="38383" r="6165" b="39711"/>
            <a:stretch>
              <a:fillRect/>
            </a:stretch>
          </p:blipFill>
          <p:spPr bwMode="auto">
            <a:xfrm>
              <a:off x="542" y="315"/>
              <a:ext cx="545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0251" name="Picture 6">
              <a:extLst>
                <a:ext uri="{FF2B5EF4-FFF2-40B4-BE49-F238E27FC236}">
                  <a16:creationId xmlns:a16="http://schemas.microsoft.com/office/drawing/2014/main" id="{D0FDA7BB-C90C-40BE-9EE6-D796381C84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0" r="5270" b="12711"/>
            <a:stretch>
              <a:fillRect/>
            </a:stretch>
          </p:blipFill>
          <p:spPr bwMode="auto">
            <a:xfrm>
              <a:off x="0" y="23"/>
              <a:ext cx="554" cy="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10244" name="Picture 2">
            <a:extLst>
              <a:ext uri="{FF2B5EF4-FFF2-40B4-BE49-F238E27FC236}">
                <a16:creationId xmlns:a16="http://schemas.microsoft.com/office/drawing/2014/main" id="{F6D7B965-A938-4C9A-A872-CB01DEF40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984500"/>
            <a:ext cx="57959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8 Rectángulo">
            <a:extLst>
              <a:ext uri="{FF2B5EF4-FFF2-40B4-BE49-F238E27FC236}">
                <a16:creationId xmlns:a16="http://schemas.microsoft.com/office/drawing/2014/main" id="{CA5CA89F-FD24-4D7A-A756-10A45CD60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38" y="3716338"/>
            <a:ext cx="3779837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ca-ES" altLang="es-ES" sz="1400">
                <a:hlinkClick r:id="rId10"/>
              </a:rPr>
              <a:t>http://bioconductor.org/packages/release/BiocViews.html#___Pathways</a:t>
            </a:r>
            <a:endParaRPr lang="ca-ES" altLang="es-ES" sz="1400"/>
          </a:p>
          <a:p>
            <a:endParaRPr lang="ca-ES" altLang="es-ES" sz="1400"/>
          </a:p>
        </p:txBody>
      </p: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4" name="Group 1">
            <a:extLst>
              <a:ext uri="{FF2B5EF4-FFF2-40B4-BE49-F238E27FC236}">
                <a16:creationId xmlns:a16="http://schemas.microsoft.com/office/drawing/2014/main" id="{804A3D21-AA64-481A-86A4-57AEA1AA932E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2413" cy="895350"/>
            <a:chOff x="0" y="0"/>
            <a:chExt cx="5759" cy="564"/>
          </a:xfrm>
        </p:grpSpPr>
        <p:sp>
          <p:nvSpPr>
            <p:cNvPr id="6146" name="Rectangle 2">
              <a:extLst>
                <a:ext uri="{FF2B5EF4-FFF2-40B4-BE49-F238E27FC236}">
                  <a16:creationId xmlns:a16="http://schemas.microsoft.com/office/drawing/2014/main" id="{98121CFB-B25B-46C5-854E-BC75B9660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59" cy="564"/>
            </a:xfrm>
            <a:prstGeom prst="rect">
              <a:avLst/>
            </a:prstGeom>
            <a:gradFill rotWithShape="0">
              <a:gsLst>
                <a:gs pos="0">
                  <a:srgbClr val="990099">
                    <a:alpha val="0"/>
                  </a:srgbClr>
                </a:gs>
                <a:gs pos="50000">
                  <a:srgbClr val="990099"/>
                </a:gs>
                <a:gs pos="100000">
                  <a:srgbClr val="990099">
                    <a:alpha val="0"/>
                  </a:srgbClr>
                </a:gs>
              </a:gsLst>
              <a:lin ang="5400000" scaled="1"/>
            </a:gradFill>
            <a:ln w="9525" cap="flat">
              <a:noFill/>
              <a:round/>
              <a:headEnd/>
              <a:tailEnd/>
            </a:ln>
            <a:effectLst/>
          </p:spPr>
          <p:txBody>
            <a:bodyPr wrap="none" lIns="90000" tIns="66168" rIns="90000" bIns="45000" anchor="ctr"/>
            <a:lstStyle/>
            <a:p>
              <a:pPr algn="ctr">
                <a:buFont typeface="Times New Roman" pitchFamily="16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/>
              </a:pPr>
              <a:endParaRPr lang="en-US" sz="2400" dirty="0">
                <a:solidFill>
                  <a:srgbClr val="FFFFFF"/>
                </a:solidFill>
                <a:latin typeface="Arial" charset="0"/>
                <a:cs typeface="+mn-cs"/>
              </a:endParaRPr>
            </a:p>
          </p:txBody>
        </p:sp>
        <p:pic>
          <p:nvPicPr>
            <p:cNvPr id="64520" name="Picture 3">
              <a:extLst>
                <a:ext uri="{FF2B5EF4-FFF2-40B4-BE49-F238E27FC236}">
                  <a16:creationId xmlns:a16="http://schemas.microsoft.com/office/drawing/2014/main" id="{DA98F0A9-C3EA-4CA6-AA81-1C9D08DB4C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83" r="59045" b="35999"/>
            <a:stretch>
              <a:fillRect/>
            </a:stretch>
          </p:blipFill>
          <p:spPr bwMode="auto">
            <a:xfrm>
              <a:off x="532" y="23"/>
              <a:ext cx="554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64521" name="Picture 4">
              <a:extLst>
                <a:ext uri="{FF2B5EF4-FFF2-40B4-BE49-F238E27FC236}">
                  <a16:creationId xmlns:a16="http://schemas.microsoft.com/office/drawing/2014/main" id="{7A01BD69-63C2-4DCB-9217-109712E8D2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87" t="38383" r="6165" b="39711"/>
            <a:stretch>
              <a:fillRect/>
            </a:stretch>
          </p:blipFill>
          <p:spPr bwMode="auto">
            <a:xfrm>
              <a:off x="542" y="315"/>
              <a:ext cx="545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64522" name="Picture 5">
              <a:extLst>
                <a:ext uri="{FF2B5EF4-FFF2-40B4-BE49-F238E27FC236}">
                  <a16:creationId xmlns:a16="http://schemas.microsoft.com/office/drawing/2014/main" id="{A24501D4-3B82-4974-AF46-92F06503C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0" r="5270" b="12711"/>
            <a:stretch>
              <a:fillRect/>
            </a:stretch>
          </p:blipFill>
          <p:spPr bwMode="auto">
            <a:xfrm>
              <a:off x="0" y="23"/>
              <a:ext cx="554" cy="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sp>
        <p:nvSpPr>
          <p:cNvPr id="64515" name="Text Box 6">
            <a:extLst>
              <a:ext uri="{FF2B5EF4-FFF2-40B4-BE49-F238E27FC236}">
                <a16:creationId xmlns:a16="http://schemas.microsoft.com/office/drawing/2014/main" id="{A186B9D9-893E-41D7-BBF9-DED0B5E385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2636838"/>
            <a:ext cx="5211763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80280" rIns="90000" bIns="45000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/>
            <a:r>
              <a:rPr lang="en-US" altLang="es-ES" sz="3200" b="1">
                <a:solidFill>
                  <a:srgbClr val="000000"/>
                </a:solidFill>
              </a:rPr>
              <a:t>A workflow in R</a:t>
            </a:r>
          </a:p>
        </p:txBody>
      </p:sp>
      <p:sp>
        <p:nvSpPr>
          <p:cNvPr id="64516" name="7 CuadroTexto">
            <a:extLst>
              <a:ext uri="{FF2B5EF4-FFF2-40B4-BE49-F238E27FC236}">
                <a16:creationId xmlns:a16="http://schemas.microsoft.com/office/drawing/2014/main" id="{C9C890FF-8564-4979-BC5E-B6BFD20CA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4652963"/>
            <a:ext cx="173672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ca-ES" altLang="es-ES"/>
              <a:t>clusterProfileR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1 Rectángulo">
            <a:extLst>
              <a:ext uri="{FF2B5EF4-FFF2-40B4-BE49-F238E27FC236}">
                <a16:creationId xmlns:a16="http://schemas.microsoft.com/office/drawing/2014/main" id="{99082ED6-170E-472E-A205-9EFE6A43B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995613"/>
            <a:ext cx="4572000" cy="267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ca-ES" altLang="es-ES">
                <a:hlinkClick r:id="rId2"/>
              </a:rPr>
              <a:t>https://hbctraining.github.io/DGE_workshop_salmon/lessons/functional_analysis_2019.html</a:t>
            </a:r>
            <a:endParaRPr lang="ca-ES" altLang="es-ES"/>
          </a:p>
          <a:p>
            <a:endParaRPr lang="ca-ES" altLang="es-ES"/>
          </a:p>
          <a:p>
            <a:r>
              <a:rPr lang="ca-ES" altLang="es-ES">
                <a:hlinkClick r:id="rId3"/>
              </a:rPr>
              <a:t>https://hbctraining.github.io/DGE_workshop/lessons/functional_analysis_other_methods.html</a:t>
            </a:r>
            <a:endParaRPr lang="ca-ES" altLang="es-ES"/>
          </a:p>
          <a:p>
            <a:endParaRPr lang="ca-ES" altLang="es-ES"/>
          </a:p>
          <a:p>
            <a:r>
              <a:rPr lang="ca-ES" altLang="es-ES">
                <a:hlinkClick r:id="rId4"/>
              </a:rPr>
              <a:t>http://biit.cs.ut.ee/gprofiler/page/r</a:t>
            </a:r>
            <a:endParaRPr lang="ca-ES" altLang="es-ES"/>
          </a:p>
          <a:p>
            <a:endParaRPr lang="ca-ES" altLang="es-ES"/>
          </a:p>
        </p:txBody>
      </p:sp>
      <p:sp>
        <p:nvSpPr>
          <p:cNvPr id="65539" name="2 Rectángulo">
            <a:extLst>
              <a:ext uri="{FF2B5EF4-FFF2-40B4-BE49-F238E27FC236}">
                <a16:creationId xmlns:a16="http://schemas.microsoft.com/office/drawing/2014/main" id="{1C6C12B0-77F0-48CB-934A-5DD754C10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538" y="404813"/>
            <a:ext cx="45720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ca-ES" altLang="es-ES">
                <a:hlinkClick r:id="rId5"/>
              </a:rPr>
              <a:t>Workflow gsea with clusterprofiler: </a:t>
            </a:r>
          </a:p>
          <a:p>
            <a:endParaRPr lang="ca-ES" altLang="es-ES">
              <a:hlinkClick r:id="rId5"/>
            </a:endParaRPr>
          </a:p>
          <a:p>
            <a:r>
              <a:rPr lang="ca-ES" altLang="es-ES">
                <a:hlinkClick r:id="rId5"/>
              </a:rPr>
              <a:t>https://learn.gencore.bio.nyu.edu/rna-seq-analysis/gene-set-enrichment-analysis/</a:t>
            </a:r>
            <a:endParaRPr lang="ca-ES" altLang="es-ES"/>
          </a:p>
          <a:p>
            <a:endParaRPr lang="ca-ES" altLang="es-E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>
            <a:extLst>
              <a:ext uri="{FF2B5EF4-FFF2-40B4-BE49-F238E27FC236}">
                <a16:creationId xmlns:a16="http://schemas.microsoft.com/office/drawing/2014/main" id="{8FD18BBF-3420-4F89-AA6B-B570E3203DBF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2413" cy="895350"/>
            <a:chOff x="0" y="0"/>
            <a:chExt cx="5759" cy="564"/>
          </a:xfrm>
        </p:grpSpPr>
        <p:sp>
          <p:nvSpPr>
            <p:cNvPr id="2" name="Rectangle 3">
              <a:extLst>
                <a:ext uri="{FF2B5EF4-FFF2-40B4-BE49-F238E27FC236}">
                  <a16:creationId xmlns:a16="http://schemas.microsoft.com/office/drawing/2014/main" id="{2697AF9A-FFAF-4BBE-9824-408574D58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59" cy="564"/>
            </a:xfrm>
            <a:prstGeom prst="rect">
              <a:avLst/>
            </a:prstGeom>
            <a:gradFill rotWithShape="0">
              <a:gsLst>
                <a:gs pos="0">
                  <a:srgbClr val="990099">
                    <a:alpha val="0"/>
                  </a:srgbClr>
                </a:gs>
                <a:gs pos="50000">
                  <a:srgbClr val="990099"/>
                </a:gs>
                <a:gs pos="100000">
                  <a:srgbClr val="990099">
                    <a:alpha val="0"/>
                  </a:srgbClr>
                </a:gs>
              </a:gsLst>
              <a:lin ang="5400000" scaled="1"/>
            </a:gradFill>
            <a:ln w="9525" cap="flat">
              <a:noFill/>
              <a:round/>
              <a:headEnd/>
              <a:tailEnd/>
            </a:ln>
            <a:effectLst/>
          </p:spPr>
          <p:txBody>
            <a:bodyPr wrap="none" lIns="90000" tIns="69695" rIns="90000" bIns="45000" anchor="ctr"/>
            <a:lstStyle/>
            <a:p>
              <a:pPr algn="ctr">
                <a:buFont typeface="Times New Roman" pitchFamily="16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/>
              </a:pPr>
              <a:r>
                <a:rPr lang="en-US" sz="2800" b="1" dirty="0">
                  <a:solidFill>
                    <a:srgbClr val="FFFFFF"/>
                  </a:solidFill>
                  <a:latin typeface="Arial" charset="0"/>
                  <a:cs typeface="+mn-cs"/>
                </a:rPr>
                <a:t>	Resources for functional analysis</a:t>
              </a:r>
            </a:p>
          </p:txBody>
        </p:sp>
        <p:pic>
          <p:nvPicPr>
            <p:cNvPr id="11272" name="Picture 4">
              <a:extLst>
                <a:ext uri="{FF2B5EF4-FFF2-40B4-BE49-F238E27FC236}">
                  <a16:creationId xmlns:a16="http://schemas.microsoft.com/office/drawing/2014/main" id="{6D1FEFDF-DEE2-4C87-BE7F-8B6CAFD349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83" r="59045" b="35999"/>
            <a:stretch>
              <a:fillRect/>
            </a:stretch>
          </p:blipFill>
          <p:spPr bwMode="auto">
            <a:xfrm>
              <a:off x="532" y="23"/>
              <a:ext cx="554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1273" name="Picture 5">
              <a:extLst>
                <a:ext uri="{FF2B5EF4-FFF2-40B4-BE49-F238E27FC236}">
                  <a16:creationId xmlns:a16="http://schemas.microsoft.com/office/drawing/2014/main" id="{9018E0DE-E5BB-4472-B203-A7A8B73538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87" t="38383" r="6165" b="39711"/>
            <a:stretch>
              <a:fillRect/>
            </a:stretch>
          </p:blipFill>
          <p:spPr bwMode="auto">
            <a:xfrm>
              <a:off x="542" y="315"/>
              <a:ext cx="545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1274" name="Picture 6">
              <a:extLst>
                <a:ext uri="{FF2B5EF4-FFF2-40B4-BE49-F238E27FC236}">
                  <a16:creationId xmlns:a16="http://schemas.microsoft.com/office/drawing/2014/main" id="{0F46AE8A-5D85-476C-9959-919DD59A1C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0" r="5270" b="12711"/>
            <a:stretch>
              <a:fillRect/>
            </a:stretch>
          </p:blipFill>
          <p:spPr bwMode="auto">
            <a:xfrm>
              <a:off x="0" y="23"/>
              <a:ext cx="554" cy="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sp>
        <p:nvSpPr>
          <p:cNvPr id="11267" name="6 Rectángulo">
            <a:extLst>
              <a:ext uri="{FF2B5EF4-FFF2-40B4-BE49-F238E27FC236}">
                <a16:creationId xmlns:a16="http://schemas.microsoft.com/office/drawing/2014/main" id="{1D23611F-AB28-4D9D-8B0B-B10D9A080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1412875"/>
            <a:ext cx="8891587" cy="564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ES" sz="2000" dirty="0">
                <a:cs typeface="Arial" panose="020B0604020202020204" pitchFamily="34" charset="0"/>
              </a:rPr>
              <a:t> </a:t>
            </a:r>
            <a:r>
              <a:rPr lang="ca-ES" altLang="es-ES" sz="2000" dirty="0">
                <a:cs typeface="Arial" panose="020B0604020202020204" pitchFamily="34" charset="0"/>
              </a:rPr>
              <a:t> </a:t>
            </a:r>
            <a:r>
              <a:rPr lang="ca-ES" altLang="es-ES" sz="2000" dirty="0" err="1">
                <a:cs typeface="Arial" panose="020B0604020202020204" pitchFamily="34" charset="0"/>
              </a:rPr>
              <a:t>Type</a:t>
            </a:r>
            <a:r>
              <a:rPr lang="ca-ES" altLang="es-ES" sz="2000" dirty="0">
                <a:cs typeface="Arial" panose="020B0604020202020204" pitchFamily="34" charset="0"/>
              </a:rPr>
              <a:t> of </a:t>
            </a:r>
            <a:r>
              <a:rPr lang="ca-ES" altLang="es-ES" sz="2000" dirty="0" err="1">
                <a:cs typeface="Arial" panose="020B0604020202020204" pitchFamily="34" charset="0"/>
              </a:rPr>
              <a:t>analysis</a:t>
            </a:r>
            <a:r>
              <a:rPr lang="ca-ES" altLang="es-ES" sz="2000" dirty="0">
                <a:cs typeface="Arial" panose="020B0604020202020204" pitchFamily="34" charset="0"/>
              </a:rPr>
              <a:t> </a:t>
            </a:r>
            <a:r>
              <a:rPr lang="ca-ES" altLang="es-ES" sz="2000" dirty="0" err="1">
                <a:cs typeface="Arial" panose="020B0604020202020204" pitchFamily="34" charset="0"/>
              </a:rPr>
              <a:t>performed</a:t>
            </a:r>
            <a:endParaRPr lang="en-US" altLang="es-ES" sz="2000" dirty="0">
              <a:cs typeface="Arial" panose="020B0604020202020204" pitchFamily="34" charset="0"/>
            </a:endParaRP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ES" dirty="0">
                <a:cs typeface="Arial" panose="020B0604020202020204" pitchFamily="34" charset="0"/>
              </a:rPr>
              <a:t>Annotation</a:t>
            </a: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ES" dirty="0">
                <a:cs typeface="Arial" panose="020B0604020202020204" pitchFamily="34" charset="0"/>
              </a:rPr>
              <a:t>Enrichment analysis (Overrepresentation vs GSEA)</a:t>
            </a: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a-ES" altLang="es-ES" dirty="0">
                <a:cs typeface="Arial" panose="020B0604020202020204" pitchFamily="34" charset="0"/>
              </a:rPr>
              <a:t>Network-</a:t>
            </a:r>
            <a:r>
              <a:rPr lang="ca-ES" altLang="es-ES" dirty="0" err="1">
                <a:cs typeface="Arial" panose="020B0604020202020204" pitchFamily="34" charset="0"/>
              </a:rPr>
              <a:t>based</a:t>
            </a:r>
            <a:r>
              <a:rPr lang="ca-ES" altLang="es-ES" dirty="0">
                <a:cs typeface="Arial" panose="020B0604020202020204" pitchFamily="34" charset="0"/>
              </a:rPr>
              <a:t> </a:t>
            </a:r>
            <a:r>
              <a:rPr lang="ca-ES" altLang="es-ES" dirty="0" err="1">
                <a:cs typeface="Arial" panose="020B0604020202020204" pitchFamily="34" charset="0"/>
              </a:rPr>
              <a:t>analyses</a:t>
            </a:r>
            <a:endParaRPr lang="ca-ES" altLang="es-ES" dirty="0">
              <a:cs typeface="Arial" panose="020B0604020202020204" pitchFamily="34" charset="0"/>
            </a:endParaRP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a-ES" altLang="es-ES" dirty="0" err="1">
                <a:cs typeface="Arial" panose="020B0604020202020204" pitchFamily="34" charset="0"/>
              </a:rPr>
              <a:t>Coexpression</a:t>
            </a:r>
            <a:r>
              <a:rPr lang="ca-ES" altLang="es-ES" dirty="0">
                <a:cs typeface="Arial" panose="020B0604020202020204" pitchFamily="34" charset="0"/>
              </a:rPr>
              <a:t>, ...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ca-ES" altLang="es-ES" sz="2000" dirty="0">
                <a:cs typeface="Arial" panose="020B0604020202020204" pitchFamily="34" charset="0"/>
              </a:rPr>
              <a:t> </a:t>
            </a:r>
            <a:r>
              <a:rPr lang="ca-ES" altLang="es-ES" sz="2000" dirty="0" err="1">
                <a:cs typeface="Arial" panose="020B0604020202020204" pitchFamily="34" charset="0"/>
              </a:rPr>
              <a:t>Statistical</a:t>
            </a:r>
            <a:r>
              <a:rPr lang="ca-ES" altLang="es-ES" sz="2000" dirty="0">
                <a:cs typeface="Arial" panose="020B0604020202020204" pitchFamily="34" charset="0"/>
              </a:rPr>
              <a:t> test </a:t>
            </a:r>
            <a:r>
              <a:rPr lang="ca-ES" altLang="es-ES" sz="2000" dirty="0" err="1">
                <a:cs typeface="Arial" panose="020B0604020202020204" pitchFamily="34" charset="0"/>
              </a:rPr>
              <a:t>performed</a:t>
            </a:r>
            <a:r>
              <a:rPr lang="ca-ES" altLang="es-ES" sz="2000" dirty="0">
                <a:cs typeface="Arial" panose="020B0604020202020204" pitchFamily="34" charset="0"/>
              </a:rPr>
              <a:t>, </a:t>
            </a:r>
            <a:r>
              <a:rPr lang="ca-ES" altLang="es-ES" sz="2000" dirty="0" err="1">
                <a:cs typeface="Arial" panose="020B0604020202020204" pitchFamily="34" charset="0"/>
              </a:rPr>
              <a:t>algorithms</a:t>
            </a:r>
            <a:r>
              <a:rPr lang="ca-ES" altLang="es-ES" sz="2000" dirty="0">
                <a:cs typeface="Arial" panose="020B0604020202020204" pitchFamily="34" charset="0"/>
              </a:rPr>
              <a:t> </a:t>
            </a:r>
            <a:r>
              <a:rPr lang="ca-ES" altLang="es-ES" sz="2000" dirty="0" err="1">
                <a:cs typeface="Arial" panose="020B0604020202020204" pitchFamily="34" charset="0"/>
              </a:rPr>
              <a:t>used</a:t>
            </a:r>
            <a:r>
              <a:rPr lang="ca-ES" altLang="es-ES" sz="2000" dirty="0">
                <a:cs typeface="Arial" panose="020B0604020202020204" pitchFamily="34" charset="0"/>
              </a:rPr>
              <a:t>, </a:t>
            </a:r>
            <a:r>
              <a:rPr lang="ca-ES" altLang="es-ES" sz="2000" dirty="0" err="1">
                <a:cs typeface="Arial" panose="020B0604020202020204" pitchFamily="34" charset="0"/>
              </a:rPr>
              <a:t>multiple</a:t>
            </a:r>
            <a:r>
              <a:rPr lang="ca-ES" altLang="es-ES" sz="2000" dirty="0">
                <a:cs typeface="Arial" panose="020B0604020202020204" pitchFamily="34" charset="0"/>
              </a:rPr>
              <a:t> </a:t>
            </a:r>
            <a:r>
              <a:rPr lang="ca-ES" altLang="es-ES" sz="2000" dirty="0" err="1">
                <a:cs typeface="Arial" panose="020B0604020202020204" pitchFamily="34" charset="0"/>
              </a:rPr>
              <a:t>testing</a:t>
            </a:r>
            <a:r>
              <a:rPr lang="ca-ES" altLang="es-ES" sz="2000" dirty="0">
                <a:cs typeface="Arial" panose="020B0604020202020204" pitchFamily="34" charset="0"/>
              </a:rPr>
              <a:t> </a:t>
            </a:r>
            <a:r>
              <a:rPr lang="ca-ES" altLang="es-ES" sz="2000" dirty="0" err="1">
                <a:cs typeface="Arial" panose="020B0604020202020204" pitchFamily="34" charset="0"/>
              </a:rPr>
              <a:t>adjustment</a:t>
            </a:r>
            <a:endParaRPr lang="ca-ES" altLang="es-ES" sz="2000" dirty="0"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a-ES" altLang="es-ES" sz="2000" dirty="0" err="1">
                <a:cs typeface="Arial" panose="020B0604020202020204" pitchFamily="34" charset="0"/>
              </a:rPr>
              <a:t>Source</a:t>
            </a:r>
            <a:r>
              <a:rPr lang="ca-ES" altLang="es-ES" sz="2000" dirty="0">
                <a:cs typeface="Arial" panose="020B0604020202020204" pitchFamily="34" charset="0"/>
              </a:rPr>
              <a:t> of </a:t>
            </a:r>
            <a:r>
              <a:rPr lang="ca-ES" altLang="es-ES" sz="2000" dirty="0" err="1">
                <a:cs typeface="Arial" panose="020B0604020202020204" pitchFamily="34" charset="0"/>
              </a:rPr>
              <a:t>information</a:t>
            </a:r>
            <a:endParaRPr lang="en-US" altLang="es-ES" sz="2000" dirty="0">
              <a:cs typeface="Arial" panose="020B0604020202020204" pitchFamily="34" charset="0"/>
            </a:endParaRP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ES" dirty="0">
                <a:cs typeface="Arial" panose="020B0604020202020204" pitchFamily="34" charset="0"/>
              </a:rPr>
              <a:t>Available </a:t>
            </a:r>
            <a:r>
              <a:rPr lang="en-US" altLang="es-ES" dirty="0" err="1">
                <a:cs typeface="Arial" panose="020B0604020202020204" pitchFamily="34" charset="0"/>
              </a:rPr>
              <a:t>genesets</a:t>
            </a:r>
            <a:r>
              <a:rPr lang="en-US" altLang="es-ES" dirty="0">
                <a:cs typeface="Arial" panose="020B0604020202020204" pitchFamily="34" charset="0"/>
              </a:rPr>
              <a:t>, databases </a:t>
            </a: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ES" dirty="0">
                <a:cs typeface="Arial" panose="020B0604020202020204" pitchFamily="34" charset="0"/>
              </a:rPr>
              <a:t>Updated? Curated?</a:t>
            </a: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ES" dirty="0">
                <a:cs typeface="Arial" panose="020B0604020202020204" pitchFamily="34" charset="0"/>
              </a:rPr>
              <a:t>Organisms supported</a:t>
            </a:r>
            <a:endParaRPr lang="ca-ES" altLang="es-ES" sz="2000" dirty="0"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ca-ES" altLang="es-ES" sz="2000" dirty="0">
                <a:cs typeface="Arial" panose="020B0604020202020204" pitchFamily="34" charset="0"/>
              </a:rPr>
              <a:t> </a:t>
            </a:r>
            <a:r>
              <a:rPr lang="en-US" altLang="es-ES" sz="2000" dirty="0">
                <a:cs typeface="Arial" panose="020B0604020202020204" pitchFamily="34" charset="0"/>
              </a:rPr>
              <a:t>Input data accepted</a:t>
            </a: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ES" dirty="0">
                <a:cs typeface="Arial" panose="020B0604020202020204" pitchFamily="34" charset="0"/>
              </a:rPr>
              <a:t>Genes, miRNA, SNPs, metabolomics</a:t>
            </a: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ES" dirty="0">
                <a:cs typeface="Arial" panose="020B0604020202020204" pitchFamily="34" charset="0"/>
              </a:rPr>
              <a:t>Flexibility in managing different types of Ids</a:t>
            </a:r>
            <a:endParaRPr lang="ca-ES" altLang="es-ES" b="1" dirty="0"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a-ES" altLang="es-ES" sz="2000" dirty="0">
                <a:cs typeface="Arial" panose="020B0604020202020204" pitchFamily="34" charset="0"/>
              </a:rPr>
              <a:t>  Output, </a:t>
            </a:r>
            <a:r>
              <a:rPr lang="ca-ES" altLang="es-ES" sz="2000" dirty="0" err="1">
                <a:cs typeface="Arial" panose="020B0604020202020204" pitchFamily="34" charset="0"/>
              </a:rPr>
              <a:t>visualisation</a:t>
            </a:r>
            <a:r>
              <a:rPr lang="ca-ES" altLang="es-ES" sz="2000" dirty="0">
                <a:cs typeface="Arial" panose="020B0604020202020204" pitchFamily="34" charset="0"/>
              </a:rPr>
              <a:t>, post-</a:t>
            </a:r>
            <a:r>
              <a:rPr lang="ca-ES" altLang="es-ES" sz="2000" dirty="0" err="1">
                <a:cs typeface="Arial" panose="020B0604020202020204" pitchFamily="34" charset="0"/>
              </a:rPr>
              <a:t>processing</a:t>
            </a:r>
            <a:endParaRPr lang="en-US" altLang="es-ES" dirty="0">
              <a:cs typeface="Arial" panose="020B0604020202020204" pitchFamily="34" charset="0"/>
            </a:endParaRPr>
          </a:p>
        </p:txBody>
      </p:sp>
      <p:sp>
        <p:nvSpPr>
          <p:cNvPr id="11268" name="10 Rectángulo">
            <a:extLst>
              <a:ext uri="{FF2B5EF4-FFF2-40B4-BE49-F238E27FC236}">
                <a16:creationId xmlns:a16="http://schemas.microsoft.com/office/drawing/2014/main" id="{22D37783-BC68-49B6-9E4B-9384CEE7F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981075"/>
            <a:ext cx="47434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ca-ES" altLang="es-ES" sz="2000" b="1">
                <a:cs typeface="Arial" panose="020B0604020202020204" pitchFamily="34" charset="0"/>
              </a:rPr>
              <a:t>Considerations when choosing a tool</a:t>
            </a:r>
          </a:p>
        </p:txBody>
      </p: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1" name="Group 2">
            <a:extLst>
              <a:ext uri="{FF2B5EF4-FFF2-40B4-BE49-F238E27FC236}">
                <a16:creationId xmlns:a16="http://schemas.microsoft.com/office/drawing/2014/main" id="{1958CF28-3701-42CA-9B46-4B3F425B8BFF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2413" cy="895350"/>
            <a:chOff x="0" y="0"/>
            <a:chExt cx="5759" cy="56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1D50AF2-E37A-4793-80B5-54BFFABC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59" cy="564"/>
            </a:xfrm>
            <a:prstGeom prst="rect">
              <a:avLst/>
            </a:prstGeom>
            <a:gradFill rotWithShape="0">
              <a:gsLst>
                <a:gs pos="0">
                  <a:srgbClr val="990099">
                    <a:alpha val="0"/>
                  </a:srgbClr>
                </a:gs>
                <a:gs pos="50000">
                  <a:srgbClr val="990099"/>
                </a:gs>
                <a:gs pos="100000">
                  <a:srgbClr val="990099">
                    <a:alpha val="0"/>
                  </a:srgbClr>
                </a:gs>
              </a:gsLst>
              <a:lin ang="5400000" scaled="1"/>
            </a:gradFill>
            <a:ln w="9525" cap="flat">
              <a:noFill/>
              <a:round/>
              <a:headEnd/>
              <a:tailEnd/>
            </a:ln>
            <a:effectLst/>
          </p:spPr>
          <p:txBody>
            <a:bodyPr wrap="none" lIns="90000" tIns="69695" rIns="90000" bIns="45000" anchor="ctr"/>
            <a:lstStyle/>
            <a:p>
              <a:pPr algn="ctr">
                <a:buFont typeface="Times New Roman" pitchFamily="16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/>
              </a:pPr>
              <a:r>
                <a:rPr lang="en-US" sz="2800" b="1">
                  <a:solidFill>
                    <a:srgbClr val="FFFFFF"/>
                  </a:solidFill>
                  <a:latin typeface="Arial" charset="0"/>
                  <a:cs typeface="+mn-cs"/>
                </a:rPr>
                <a:t>	Resources for functional analysis</a:t>
              </a:r>
            </a:p>
          </p:txBody>
        </p:sp>
        <p:pic>
          <p:nvPicPr>
            <p:cNvPr id="12299" name="Picture 4">
              <a:extLst>
                <a:ext uri="{FF2B5EF4-FFF2-40B4-BE49-F238E27FC236}">
                  <a16:creationId xmlns:a16="http://schemas.microsoft.com/office/drawing/2014/main" id="{E5BC8DFB-C4B7-4A2C-9167-D79BAF33DE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83" r="59045" b="35999"/>
            <a:stretch>
              <a:fillRect/>
            </a:stretch>
          </p:blipFill>
          <p:spPr bwMode="auto">
            <a:xfrm>
              <a:off x="532" y="23"/>
              <a:ext cx="554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2300" name="Picture 5">
              <a:extLst>
                <a:ext uri="{FF2B5EF4-FFF2-40B4-BE49-F238E27FC236}">
                  <a16:creationId xmlns:a16="http://schemas.microsoft.com/office/drawing/2014/main" id="{B6346F84-D93A-486E-9537-452FF5F0C1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87" t="38383" r="6165" b="39711"/>
            <a:stretch>
              <a:fillRect/>
            </a:stretch>
          </p:blipFill>
          <p:spPr bwMode="auto">
            <a:xfrm>
              <a:off x="542" y="315"/>
              <a:ext cx="545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2301" name="Picture 6">
              <a:extLst>
                <a:ext uri="{FF2B5EF4-FFF2-40B4-BE49-F238E27FC236}">
                  <a16:creationId xmlns:a16="http://schemas.microsoft.com/office/drawing/2014/main" id="{CA1E082C-10E4-4F00-919E-D428C33D03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0" r="5270" b="12711"/>
            <a:stretch>
              <a:fillRect/>
            </a:stretch>
          </p:blipFill>
          <p:spPr bwMode="auto">
            <a:xfrm>
              <a:off x="0" y="23"/>
              <a:ext cx="554" cy="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sp>
        <p:nvSpPr>
          <p:cNvPr id="12292" name="7 Rectángulo">
            <a:extLst>
              <a:ext uri="{FF2B5EF4-FFF2-40B4-BE49-F238E27FC236}">
                <a16:creationId xmlns:a16="http://schemas.microsoft.com/office/drawing/2014/main" id="{7644CD3E-D91E-46FC-AE7F-07854A80A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2175" y="908050"/>
            <a:ext cx="50895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es-ES" sz="2200" b="1">
                <a:cs typeface="Arial" panose="020B0604020202020204" pitchFamily="34" charset="0"/>
              </a:rPr>
              <a:t>Resources of functional annotations</a:t>
            </a:r>
          </a:p>
        </p:txBody>
      </p:sp>
      <p:pic>
        <p:nvPicPr>
          <p:cNvPr id="12293" name="Picture 2" descr="https://hbctraining.github.io/DGE_workshop/img/go_proportions.png">
            <a:extLst>
              <a:ext uri="{FF2B5EF4-FFF2-40B4-BE49-F238E27FC236}">
                <a16:creationId xmlns:a16="http://schemas.microsoft.com/office/drawing/2014/main" id="{AB218CB8-0AC9-4881-A830-F9FEF7797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81"/>
          <a:stretch>
            <a:fillRect/>
          </a:stretch>
        </p:blipFill>
        <p:spPr bwMode="auto">
          <a:xfrm>
            <a:off x="5220072" y="2373604"/>
            <a:ext cx="3723903" cy="405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9 Rectángulo">
            <a:extLst>
              <a:ext uri="{FF2B5EF4-FFF2-40B4-BE49-F238E27FC236}">
                <a16:creationId xmlns:a16="http://schemas.microsoft.com/office/drawing/2014/main" id="{BA40FAC3-2190-4F0E-8677-C653B325D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2708920"/>
            <a:ext cx="4311650" cy="3459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es-ES" sz="2000" b="1" dirty="0">
                <a:cs typeface="Arial" panose="020B0604020202020204" pitchFamily="34" charset="0"/>
              </a:rPr>
              <a:t>Collections of gene sets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s-ES" sz="2000" dirty="0">
                <a:cs typeface="Arial" panose="020B0604020202020204" pitchFamily="34" charset="0"/>
              </a:rPr>
              <a:t>The Gene Ontology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s-ES" sz="2000" dirty="0">
                <a:cs typeface="Arial" panose="020B0604020202020204" pitchFamily="34" charset="0"/>
              </a:rPr>
              <a:t>Pathway databases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s-ES" sz="2000" dirty="0">
                <a:cs typeface="Arial" panose="020B0604020202020204" pitchFamily="34" charset="0"/>
              </a:rPr>
              <a:t>Disease-related DB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s-ES" sz="2000" dirty="0">
                <a:cs typeface="Arial" panose="020B0604020202020204" pitchFamily="34" charset="0"/>
              </a:rPr>
              <a:t>Cell/tissue markers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s-ES" sz="2000" dirty="0">
                <a:cs typeface="Arial" panose="020B0604020202020204" pitchFamily="34" charset="0"/>
              </a:rPr>
              <a:t>Chromosome locations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s-ES" sz="2000" dirty="0">
                <a:cs typeface="Arial" panose="020B0604020202020204" pitchFamily="34" charset="0"/>
              </a:rPr>
              <a:t>Transcription factor DB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s-ES" sz="2000" dirty="0">
                <a:cs typeface="Arial" panose="020B0604020202020204" pitchFamily="34" charset="0"/>
              </a:rPr>
              <a:t>Micro-RNA / targets DB</a:t>
            </a:r>
          </a:p>
        </p:txBody>
      </p:sp>
      <p:sp>
        <p:nvSpPr>
          <p:cNvPr id="12295" name="10 Rectángulo">
            <a:extLst>
              <a:ext uri="{FF2B5EF4-FFF2-40B4-BE49-F238E27FC236}">
                <a16:creationId xmlns:a16="http://schemas.microsoft.com/office/drawing/2014/main" id="{A2CDC582-D72C-44EF-B6AA-9DF6208B4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87" y="1422691"/>
            <a:ext cx="91440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s-ES" sz="2000" dirty="0"/>
              <a:t>Functional annotations can be very diverse: molecular functions, pathways (genes that work together to carry out a biological process), interactions, gene regulation, involvement in disease…</a:t>
            </a:r>
            <a:endParaRPr lang="ca-ES" altLang="es-E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2">
            <a:extLst>
              <a:ext uri="{FF2B5EF4-FFF2-40B4-BE49-F238E27FC236}">
                <a16:creationId xmlns:a16="http://schemas.microsoft.com/office/drawing/2014/main" id="{4E8BC365-E9B5-4559-A943-63411F80EC31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2413" cy="895350"/>
            <a:chOff x="0" y="0"/>
            <a:chExt cx="5759" cy="56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AE80B9-4C9F-4CC0-901D-A578EA105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59" cy="564"/>
            </a:xfrm>
            <a:prstGeom prst="rect">
              <a:avLst/>
            </a:prstGeom>
            <a:gradFill rotWithShape="0">
              <a:gsLst>
                <a:gs pos="0">
                  <a:srgbClr val="990099">
                    <a:alpha val="0"/>
                  </a:srgbClr>
                </a:gs>
                <a:gs pos="50000">
                  <a:srgbClr val="990099"/>
                </a:gs>
                <a:gs pos="100000">
                  <a:srgbClr val="990099">
                    <a:alpha val="0"/>
                  </a:srgbClr>
                </a:gs>
              </a:gsLst>
              <a:lin ang="5400000" scaled="1"/>
            </a:gradFill>
            <a:ln w="9525" cap="flat">
              <a:noFill/>
              <a:round/>
              <a:headEnd/>
              <a:tailEnd/>
            </a:ln>
            <a:effectLst/>
          </p:spPr>
          <p:txBody>
            <a:bodyPr wrap="none" lIns="90000" tIns="69695" rIns="90000" bIns="45000" anchor="ctr"/>
            <a:lstStyle/>
            <a:p>
              <a:pPr algn="ctr">
                <a:buFont typeface="Times New Roman" pitchFamily="16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/>
              </a:pPr>
              <a:r>
                <a:rPr lang="en-US" sz="2800" b="1">
                  <a:solidFill>
                    <a:srgbClr val="FFFFFF"/>
                  </a:solidFill>
                  <a:latin typeface="Arial" charset="0"/>
                  <a:cs typeface="+mn-cs"/>
                </a:rPr>
                <a:t>	Resources for functional analysis</a:t>
              </a:r>
            </a:p>
          </p:txBody>
        </p:sp>
        <p:pic>
          <p:nvPicPr>
            <p:cNvPr id="13323" name="Picture 4">
              <a:extLst>
                <a:ext uri="{FF2B5EF4-FFF2-40B4-BE49-F238E27FC236}">
                  <a16:creationId xmlns:a16="http://schemas.microsoft.com/office/drawing/2014/main" id="{664B1999-CC72-43B8-89A1-CF6BAAA17C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83" r="59045" b="35999"/>
            <a:stretch>
              <a:fillRect/>
            </a:stretch>
          </p:blipFill>
          <p:spPr bwMode="auto">
            <a:xfrm>
              <a:off x="532" y="23"/>
              <a:ext cx="554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3324" name="Picture 5">
              <a:extLst>
                <a:ext uri="{FF2B5EF4-FFF2-40B4-BE49-F238E27FC236}">
                  <a16:creationId xmlns:a16="http://schemas.microsoft.com/office/drawing/2014/main" id="{8DBD7E79-3EEF-4CCE-9C0E-8A77542B26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87" t="38383" r="6165" b="39711"/>
            <a:stretch>
              <a:fillRect/>
            </a:stretch>
          </p:blipFill>
          <p:spPr bwMode="auto">
            <a:xfrm>
              <a:off x="542" y="315"/>
              <a:ext cx="545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3325" name="Picture 6">
              <a:extLst>
                <a:ext uri="{FF2B5EF4-FFF2-40B4-BE49-F238E27FC236}">
                  <a16:creationId xmlns:a16="http://schemas.microsoft.com/office/drawing/2014/main" id="{67273FA2-E705-41AA-BEE6-000519BCF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0" r="5270" b="12711"/>
            <a:stretch>
              <a:fillRect/>
            </a:stretch>
          </p:blipFill>
          <p:spPr bwMode="auto">
            <a:xfrm>
              <a:off x="0" y="23"/>
              <a:ext cx="554" cy="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sp>
        <p:nvSpPr>
          <p:cNvPr id="13315" name="7 Rectángulo">
            <a:extLst>
              <a:ext uri="{FF2B5EF4-FFF2-40B4-BE49-F238E27FC236}">
                <a16:creationId xmlns:a16="http://schemas.microsoft.com/office/drawing/2014/main" id="{EB254072-CBF3-456A-AAE4-81FE59A16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2175" y="908050"/>
            <a:ext cx="50895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es-ES" sz="2200" b="1">
                <a:cs typeface="Arial" panose="020B0604020202020204" pitchFamily="34" charset="0"/>
              </a:rPr>
              <a:t>Resources of functional annotations</a:t>
            </a:r>
          </a:p>
        </p:txBody>
      </p:sp>
      <p:sp>
        <p:nvSpPr>
          <p:cNvPr id="13319" name="1 Rectángulo">
            <a:extLst>
              <a:ext uri="{FF2B5EF4-FFF2-40B4-BE49-F238E27FC236}">
                <a16:creationId xmlns:a16="http://schemas.microsoft.com/office/drawing/2014/main" id="{81CC91F1-9871-460D-8B9B-6C22737DE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334" y="1484784"/>
            <a:ext cx="8542138" cy="5010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ES" sz="2000" dirty="0">
                <a:hlinkClick r:id="rId4"/>
              </a:rPr>
              <a:t>Gene Ontology </a:t>
            </a:r>
            <a:r>
              <a:rPr lang="en-US" altLang="es-ES" sz="2000" dirty="0"/>
              <a:t>(GO)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ES" sz="2000" dirty="0"/>
              <a:t>Cellular Components / Biological Processes / Molecular Function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ES" sz="2000" dirty="0"/>
              <a:t>Pathways Databases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ES" sz="2000" dirty="0">
                <a:hlinkClick r:id="rId5"/>
              </a:rPr>
              <a:t>KEGG</a:t>
            </a:r>
            <a:r>
              <a:rPr lang="en-US" altLang="es-ES" sz="2000" dirty="0"/>
              <a:t>, </a:t>
            </a:r>
            <a:r>
              <a:rPr lang="en-US" altLang="es-ES" sz="2000" dirty="0" err="1">
                <a:hlinkClick r:id="rId6"/>
              </a:rPr>
              <a:t>Reactome</a:t>
            </a:r>
            <a:r>
              <a:rPr lang="en-US" altLang="es-ES" sz="2000" dirty="0"/>
              <a:t>, </a:t>
            </a:r>
            <a:r>
              <a:rPr lang="en-US" altLang="es-ES" sz="2000" dirty="0" err="1">
                <a:hlinkClick r:id="rId7"/>
              </a:rPr>
              <a:t>WikiPathways</a:t>
            </a:r>
            <a:r>
              <a:rPr lang="en-US" altLang="es-ES" sz="2000" dirty="0"/>
              <a:t> </a:t>
            </a:r>
            <a:r>
              <a:rPr lang="en-US" altLang="es-ES" sz="2000" dirty="0" err="1">
                <a:hlinkClick r:id="rId8"/>
              </a:rPr>
              <a:t>PantherDB</a:t>
            </a:r>
            <a:endParaRPr lang="en-US" altLang="es-ES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ES" sz="2000" dirty="0"/>
              <a:t>Disease-related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ES" sz="2000" dirty="0" err="1">
                <a:hlinkClick r:id="rId9"/>
              </a:rPr>
              <a:t>DisGeNet</a:t>
            </a:r>
            <a:r>
              <a:rPr lang="en-US" altLang="es-ES" sz="2000" dirty="0">
                <a:hlinkClick r:id="rId10"/>
              </a:rPr>
              <a:t>, Disease Ontology</a:t>
            </a:r>
            <a:endParaRPr lang="en-US" altLang="es-ES" sz="2000" dirty="0"/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s-ES" sz="2000" dirty="0"/>
              <a:t>Cell/Tissue markers databases</a:t>
            </a:r>
            <a:endParaRPr lang="en-US" altLang="es-ES" sz="2000" dirty="0">
              <a:hlinkClick r:id="rId11"/>
            </a:endParaRPr>
          </a:p>
          <a:p>
            <a:pPr marL="1085850" lvl="1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s-ES" sz="2000" dirty="0" err="1">
                <a:hlinkClick r:id="rId11"/>
              </a:rPr>
              <a:t>CellMarker</a:t>
            </a:r>
            <a:r>
              <a:rPr lang="en-US" altLang="es-ES" sz="2000" dirty="0"/>
              <a:t>, </a:t>
            </a:r>
            <a:r>
              <a:rPr lang="en-US" altLang="es-ES" sz="2000" dirty="0" err="1">
                <a:hlinkClick r:id="rId12"/>
              </a:rPr>
              <a:t>Cellfinder</a:t>
            </a:r>
            <a:endParaRPr lang="en-US" altLang="es-ES" sz="2000" dirty="0"/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s-ES" sz="2000" dirty="0"/>
              <a:t>Chromosomal location</a:t>
            </a:r>
          </a:p>
          <a:p>
            <a:pPr marL="342900" indent="-3429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ES" sz="2000" dirty="0">
                <a:hlinkClick r:id="rId13"/>
              </a:rPr>
              <a:t>Transcription Factors binding sites DBs</a:t>
            </a:r>
            <a:r>
              <a:rPr lang="en-US" altLang="es-ES" sz="2000" dirty="0"/>
              <a:t>, TRANSFAC</a:t>
            </a:r>
          </a:p>
          <a:p>
            <a:pPr marL="342900" indent="-3429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ES" sz="2000" dirty="0"/>
              <a:t>MicroRNA-Target interactions DB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2D2DB9"/>
      </a:hlink>
      <a:folHlink>
        <a:srgbClr val="2D2DB9"/>
      </a:folHlink>
    </a:clrScheme>
    <a:fontScheme name="Tema de Office">
      <a:majorFont>
        <a:latin typeface="Arial"/>
        <a:ea typeface="Noto Sans CJK SC Regular"/>
        <a:cs typeface="Noto Sans CJK SC Regular"/>
      </a:majorFont>
      <a:minorFont>
        <a:latin typeface="Arial"/>
        <a:ea typeface="Noto Sans CJK SC Regular"/>
        <a:cs typeface="Noto Sans CJK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7539</TotalTime>
  <Words>2014</Words>
  <Application>Microsoft Office PowerPoint</Application>
  <PresentationFormat>Presentación en pantalla (4:3)</PresentationFormat>
  <Paragraphs>298</Paragraphs>
  <Slides>61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61</vt:i4>
      </vt:variant>
    </vt:vector>
  </HeadingPairs>
  <TitlesOfParts>
    <vt:vector size="75" baseType="lpstr">
      <vt:lpstr>Arial</vt:lpstr>
      <vt:lpstr>Noto Sans CJK SC Regular</vt:lpstr>
      <vt:lpstr>Times New Roman</vt:lpstr>
      <vt:lpstr>Lucida Sans Unicode</vt:lpstr>
      <vt:lpstr>Arial Unicode MS</vt:lpstr>
      <vt:lpstr>Wingdings</vt:lpstr>
      <vt:lpstr>Verdana</vt:lpstr>
      <vt:lpstr>ＭＳ Ｐゴシック</vt:lpstr>
      <vt:lpstr>Calibri</vt:lpstr>
      <vt:lpstr>Consolas</vt:lpstr>
      <vt:lpstr>Courier New</vt:lpstr>
      <vt:lpstr>Webdings</vt:lpstr>
      <vt:lpstr>DejaVu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Queries that can be done with the GO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Mireia Ferrer</dc:creator>
  <cp:lastModifiedBy>Alexandre Sanchez Pla</cp:lastModifiedBy>
  <cp:revision>115</cp:revision>
  <cp:lastPrinted>1601-01-01T00:00:00Z</cp:lastPrinted>
  <dcterms:created xsi:type="dcterms:W3CDTF">2018-11-13T14:17:18Z</dcterms:created>
  <dcterms:modified xsi:type="dcterms:W3CDTF">2020-12-16T07:26:06Z</dcterms:modified>
</cp:coreProperties>
</file>